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5"/>
  </p:handout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54" y="5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7E39B8-6214-464F-ACB0-5253AEE42DA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7E39B8-6214-464F-ACB0-5253AEE42DA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7E39B8-6214-464F-ACB0-5253AEE42DA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1.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hyperlink" Target="http://wenshu.court.gov.cn/" TargetMode="External"/><Relationship Id="rId2" Type="http://schemas.openxmlformats.org/officeDocument/2006/relationships/image" Target="../media/image13.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7.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3.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4.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2.xml"/><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65.xml"/><Relationship Id="rId2" Type="http://schemas.openxmlformats.org/officeDocument/2006/relationships/image" Target="../media/image10.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a:p>
        </p:txBody>
      </p:sp>
      <p:sp>
        <p:nvSpPr>
          <p:cNvPr id="3" name="副标题 2"/>
          <p:cNvSpPr>
            <a:spLocks noGrp="1"/>
          </p:cNvSpPr>
          <p:nvPr>
            <p:ph type="subTitle" idx="1"/>
            <p:custDataLst>
              <p:tags r:id="rId2"/>
            </p:custDataLst>
          </p:nvPr>
        </p:nvSpPr>
        <p:spPr/>
        <p:txBody>
          <a:bodyPr/>
          <a:lstStyle/>
          <a:p>
            <a:r>
              <a:rPr lang="zh-CN" altLang="en-US"/>
              <a:t>在此输入您的封面副标题</a:t>
            </a:r>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7545" y="0"/>
            <a:ext cx="12185650" cy="6838950"/>
          </a:xfrm>
          <a:prstGeom prst="rect">
            <a:avLst/>
          </a:prstGeom>
          <a:solidFill>
            <a:schemeClr val="accent5">
              <a:lumMod val="20000"/>
              <a:lumOff val="80000"/>
            </a:schemeClr>
          </a:solidFill>
          <a:ln>
            <a:noFill/>
          </a:ln>
        </p:spPr>
      </p:pic>
      <p:cxnSp>
        <p:nvCxnSpPr>
          <p:cNvPr id="4" name="Straight Connector 1137"/>
          <p:cNvCxnSpPr/>
          <p:nvPr/>
        </p:nvCxnSpPr>
        <p:spPr>
          <a:xfrm flipV="1">
            <a:off x="6511849" y="2292925"/>
            <a:ext cx="963612" cy="5572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1138"/>
          <p:cNvCxnSpPr/>
          <p:nvPr/>
        </p:nvCxnSpPr>
        <p:spPr>
          <a:xfrm>
            <a:off x="6643688" y="3575050"/>
            <a:ext cx="963612" cy="5572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1139"/>
          <p:cNvCxnSpPr/>
          <p:nvPr/>
        </p:nvCxnSpPr>
        <p:spPr>
          <a:xfrm>
            <a:off x="5913430" y="3725430"/>
            <a:ext cx="0" cy="12414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1150"/>
          <p:cNvCxnSpPr/>
          <p:nvPr/>
        </p:nvCxnSpPr>
        <p:spPr>
          <a:xfrm flipH="1" flipV="1">
            <a:off x="5290334" y="2092452"/>
            <a:ext cx="623096" cy="7771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157"/>
          <p:cNvCxnSpPr/>
          <p:nvPr/>
        </p:nvCxnSpPr>
        <p:spPr>
          <a:xfrm flipH="1">
            <a:off x="4455854" y="3285924"/>
            <a:ext cx="963613" cy="5572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Freeform 5"/>
          <p:cNvSpPr/>
          <p:nvPr/>
        </p:nvSpPr>
        <p:spPr bwMode="auto">
          <a:xfrm flipH="1">
            <a:off x="5279445" y="2281382"/>
            <a:ext cx="1841789" cy="1764145"/>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rgbClr val="E0A9CB"/>
          </a:solidFill>
          <a:ln>
            <a:noFill/>
          </a:ln>
        </p:spPr>
        <p:txBody>
          <a:bodyPr anchor="ctr"/>
          <a:lstStyle/>
          <a:p>
            <a:pPr algn="ctr" eaLnBrk="1" fontAlgn="auto" hangingPunct="1">
              <a:spcBef>
                <a:spcPts val="0"/>
              </a:spcBef>
              <a:spcAft>
                <a:spcPts val="0"/>
              </a:spcAft>
              <a:defRPr/>
            </a:pPr>
            <a:endParaRPr lang="en-US" sz="6600" dirty="0">
              <a:solidFill>
                <a:prstClr val="white"/>
              </a:solidFill>
              <a:latin typeface="微软雅黑" panose="020B0503020204020204" charset="-122"/>
              <a:ea typeface="微软雅黑" panose="020B0503020204020204" charset="-122"/>
            </a:endParaRPr>
          </a:p>
        </p:txBody>
      </p:sp>
      <p:sp>
        <p:nvSpPr>
          <p:cNvPr id="12" name="Oval 1145"/>
          <p:cNvSpPr/>
          <p:nvPr/>
        </p:nvSpPr>
        <p:spPr>
          <a:xfrm>
            <a:off x="4999645" y="4611839"/>
            <a:ext cx="1992282" cy="109623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b="1" dirty="0" smtClean="0">
                <a:solidFill>
                  <a:prstClr val="white"/>
                </a:solidFill>
                <a:latin typeface="微软雅黑" panose="020B0503020204020204" charset="-122"/>
                <a:ea typeface="微软雅黑" panose="020B0503020204020204" charset="-122"/>
              </a:rPr>
              <a:t>MongoDB</a:t>
            </a:r>
            <a:endParaRPr lang="zh-CN" altLang="en-US" b="1" dirty="0">
              <a:solidFill>
                <a:prstClr val="white"/>
              </a:solidFill>
              <a:latin typeface="微软雅黑" panose="020B0503020204020204" charset="-122"/>
              <a:ea typeface="微软雅黑" panose="020B0503020204020204" charset="-122"/>
            </a:endParaRPr>
          </a:p>
        </p:txBody>
      </p:sp>
      <p:sp>
        <p:nvSpPr>
          <p:cNvPr id="13" name="Oval 1146"/>
          <p:cNvSpPr/>
          <p:nvPr/>
        </p:nvSpPr>
        <p:spPr>
          <a:xfrm>
            <a:off x="7085591" y="1413448"/>
            <a:ext cx="2012227" cy="1216029"/>
          </a:xfrm>
          <a:prstGeom prst="ellipse">
            <a:avLst/>
          </a:prstGeom>
          <a:solidFill>
            <a:srgbClr val="5DB5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000" b="1" dirty="0" smtClean="0">
                <a:solidFill>
                  <a:prstClr val="white"/>
                </a:solidFill>
                <a:latin typeface="微软雅黑" panose="020B0503020204020204" charset="-122"/>
                <a:ea typeface="微软雅黑" panose="020B0503020204020204" charset="-122"/>
              </a:rPr>
              <a:t>Selenium</a:t>
            </a:r>
            <a:endParaRPr lang="zh-CN" altLang="en-US" sz="2000" b="1" dirty="0">
              <a:solidFill>
                <a:prstClr val="white"/>
              </a:solidFill>
              <a:latin typeface="微软雅黑" panose="020B0503020204020204" charset="-122"/>
              <a:ea typeface="微软雅黑" panose="020B0503020204020204" charset="-122"/>
            </a:endParaRPr>
          </a:p>
        </p:txBody>
      </p:sp>
      <p:sp>
        <p:nvSpPr>
          <p:cNvPr id="14" name="Oval 1147"/>
          <p:cNvSpPr/>
          <p:nvPr/>
        </p:nvSpPr>
        <p:spPr>
          <a:xfrm>
            <a:off x="3046270" y="3136929"/>
            <a:ext cx="1807441" cy="133437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b="1" dirty="0" smtClean="0">
                <a:solidFill>
                  <a:prstClr val="white"/>
                </a:solidFill>
                <a:latin typeface="微软雅黑" panose="020B0503020204020204" charset="-122"/>
                <a:ea typeface="微软雅黑" panose="020B0503020204020204" charset="-122"/>
              </a:rPr>
              <a:t>PyQt5</a:t>
            </a:r>
            <a:endParaRPr lang="zh-CN" altLang="en-US" b="1" dirty="0">
              <a:solidFill>
                <a:prstClr val="white"/>
              </a:solidFill>
              <a:latin typeface="微软雅黑" panose="020B0503020204020204" charset="-122"/>
              <a:ea typeface="微软雅黑" panose="020B0503020204020204" charset="-122"/>
            </a:endParaRPr>
          </a:p>
        </p:txBody>
      </p:sp>
      <p:sp>
        <p:nvSpPr>
          <p:cNvPr id="15" name="Oval 1148"/>
          <p:cNvSpPr/>
          <p:nvPr/>
        </p:nvSpPr>
        <p:spPr>
          <a:xfrm>
            <a:off x="7303080" y="3487736"/>
            <a:ext cx="2462732" cy="1241282"/>
          </a:xfrm>
          <a:prstGeom prst="ellipse">
            <a:avLst/>
          </a:prstGeom>
          <a:solidFill>
            <a:srgbClr val="637C9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b="1" dirty="0" smtClean="0">
                <a:solidFill>
                  <a:prstClr val="white"/>
                </a:solidFill>
                <a:latin typeface="微软雅黑" panose="020B0503020204020204" charset="-122"/>
                <a:ea typeface="微软雅黑" panose="020B0503020204020204" charset="-122"/>
              </a:rPr>
              <a:t>用户</a:t>
            </a:r>
            <a:r>
              <a:rPr lang="en-US" altLang="zh-CN" sz="2000" b="1" dirty="0" err="1" smtClean="0">
                <a:solidFill>
                  <a:prstClr val="white"/>
                </a:solidFill>
                <a:latin typeface="微软雅黑" panose="020B0503020204020204" charset="-122"/>
                <a:ea typeface="微软雅黑" panose="020B0503020204020204" charset="-122"/>
              </a:rPr>
              <a:t>ip</a:t>
            </a:r>
            <a:r>
              <a:rPr lang="zh-CN" altLang="en-US" sz="2000" b="1" dirty="0" smtClean="0">
                <a:solidFill>
                  <a:prstClr val="white"/>
                </a:solidFill>
                <a:latin typeface="微软雅黑" panose="020B0503020204020204" charset="-122"/>
                <a:ea typeface="微软雅黑" panose="020B0503020204020204" charset="-122"/>
              </a:rPr>
              <a:t>代理池</a:t>
            </a:r>
            <a:endParaRPr lang="zh-CN" altLang="en-US" sz="2000" b="1" dirty="0">
              <a:solidFill>
                <a:prstClr val="white"/>
              </a:solidFill>
              <a:latin typeface="微软雅黑" panose="020B0503020204020204" charset="-122"/>
              <a:ea typeface="微软雅黑" panose="020B0503020204020204" charset="-122"/>
            </a:endParaRPr>
          </a:p>
        </p:txBody>
      </p:sp>
      <p:sp>
        <p:nvSpPr>
          <p:cNvPr id="16" name="Oval 1149"/>
          <p:cNvSpPr/>
          <p:nvPr/>
        </p:nvSpPr>
        <p:spPr>
          <a:xfrm>
            <a:off x="3823855" y="961575"/>
            <a:ext cx="2042153" cy="120393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000" b="1" dirty="0" err="1" smtClean="0">
                <a:solidFill>
                  <a:prstClr val="white"/>
                </a:solidFill>
                <a:latin typeface="微软雅黑" panose="020B0503020204020204" charset="-122"/>
                <a:ea typeface="微软雅黑" panose="020B0503020204020204" charset="-122"/>
              </a:rPr>
              <a:t>Js</a:t>
            </a:r>
            <a:r>
              <a:rPr lang="zh-CN" altLang="en-US" sz="2000" b="1" dirty="0" smtClean="0">
                <a:solidFill>
                  <a:prstClr val="white"/>
                </a:solidFill>
                <a:latin typeface="微软雅黑" panose="020B0503020204020204" charset="-122"/>
                <a:ea typeface="微软雅黑" panose="020B0503020204020204" charset="-122"/>
              </a:rPr>
              <a:t>信息解密</a:t>
            </a:r>
            <a:endParaRPr lang="zh-CN" altLang="en-US" sz="2000" b="1" dirty="0">
              <a:solidFill>
                <a:prstClr val="white"/>
              </a:solidFill>
              <a:latin typeface="微软雅黑" panose="020B0503020204020204" charset="-122"/>
              <a:ea typeface="微软雅黑" panose="020B0503020204020204" charset="-122"/>
            </a:endParaRPr>
          </a:p>
        </p:txBody>
      </p:sp>
      <p:sp>
        <p:nvSpPr>
          <p:cNvPr id="23" name="Freeform 277"/>
          <p:cNvSpPr>
            <a:spLocks noEditPoints="1"/>
          </p:cNvSpPr>
          <p:nvPr/>
        </p:nvSpPr>
        <p:spPr bwMode="auto">
          <a:xfrm>
            <a:off x="5681663" y="2981325"/>
            <a:ext cx="804862" cy="555625"/>
          </a:xfrm>
          <a:custGeom>
            <a:avLst/>
            <a:gdLst>
              <a:gd name="T0" fmla="*/ 254 w 289"/>
              <a:gd name="T1" fmla="*/ 90 h 201"/>
              <a:gd name="T2" fmla="*/ 254 w 289"/>
              <a:gd name="T3" fmla="*/ 86 h 201"/>
              <a:gd name="T4" fmla="*/ 168 w 289"/>
              <a:gd name="T5" fmla="*/ 0 h 201"/>
              <a:gd name="T6" fmla="*/ 91 w 289"/>
              <a:gd name="T7" fmla="*/ 47 h 201"/>
              <a:gd name="T8" fmla="*/ 67 w 289"/>
              <a:gd name="T9" fmla="*/ 40 h 201"/>
              <a:gd name="T10" fmla="*/ 26 w 289"/>
              <a:gd name="T11" fmla="*/ 81 h 201"/>
              <a:gd name="T12" fmla="*/ 28 w 289"/>
              <a:gd name="T13" fmla="*/ 91 h 201"/>
              <a:gd name="T14" fmla="*/ 0 w 289"/>
              <a:gd name="T15" fmla="*/ 142 h 201"/>
              <a:gd name="T16" fmla="*/ 56 w 289"/>
              <a:gd name="T17" fmla="*/ 201 h 201"/>
              <a:gd name="T18" fmla="*/ 56 w 289"/>
              <a:gd name="T19" fmla="*/ 201 h 201"/>
              <a:gd name="T20" fmla="*/ 59 w 289"/>
              <a:gd name="T21" fmla="*/ 201 h 201"/>
              <a:gd name="T22" fmla="*/ 59 w 289"/>
              <a:gd name="T23" fmla="*/ 201 h 201"/>
              <a:gd name="T24" fmla="*/ 60 w 289"/>
              <a:gd name="T25" fmla="*/ 201 h 201"/>
              <a:gd name="T26" fmla="*/ 228 w 289"/>
              <a:gd name="T27" fmla="*/ 201 h 201"/>
              <a:gd name="T28" fmla="*/ 231 w 289"/>
              <a:gd name="T29" fmla="*/ 201 h 201"/>
              <a:gd name="T30" fmla="*/ 289 w 289"/>
              <a:gd name="T31" fmla="*/ 143 h 201"/>
              <a:gd name="T32" fmla="*/ 254 w 289"/>
              <a:gd name="T33" fmla="*/ 90 h 201"/>
              <a:gd name="T34" fmla="*/ 231 w 289"/>
              <a:gd name="T35" fmla="*/ 181 h 201"/>
              <a:gd name="T36" fmla="*/ 230 w 289"/>
              <a:gd name="T37" fmla="*/ 181 h 201"/>
              <a:gd name="T38" fmla="*/ 228 w 289"/>
              <a:gd name="T39" fmla="*/ 181 h 201"/>
              <a:gd name="T40" fmla="*/ 228 w 289"/>
              <a:gd name="T41" fmla="*/ 181 h 201"/>
              <a:gd name="T42" fmla="*/ 228 w 289"/>
              <a:gd name="T43" fmla="*/ 181 h 201"/>
              <a:gd name="T44" fmla="*/ 60 w 289"/>
              <a:gd name="T45" fmla="*/ 181 h 201"/>
              <a:gd name="T46" fmla="*/ 59 w 289"/>
              <a:gd name="T47" fmla="*/ 181 h 201"/>
              <a:gd name="T48" fmla="*/ 59 w 289"/>
              <a:gd name="T49" fmla="*/ 181 h 201"/>
              <a:gd name="T50" fmla="*/ 59 w 289"/>
              <a:gd name="T51" fmla="*/ 181 h 201"/>
              <a:gd name="T52" fmla="*/ 20 w 289"/>
              <a:gd name="T53" fmla="*/ 142 h 201"/>
              <a:gd name="T54" fmla="*/ 39 w 289"/>
              <a:gd name="T55" fmla="*/ 108 h 201"/>
              <a:gd name="T56" fmla="*/ 51 w 289"/>
              <a:gd name="T57" fmla="*/ 100 h 201"/>
              <a:gd name="T58" fmla="*/ 47 w 289"/>
              <a:gd name="T59" fmla="*/ 87 h 201"/>
              <a:gd name="T60" fmla="*/ 46 w 289"/>
              <a:gd name="T61" fmla="*/ 81 h 201"/>
              <a:gd name="T62" fmla="*/ 67 w 289"/>
              <a:gd name="T63" fmla="*/ 59 h 201"/>
              <a:gd name="T64" fmla="*/ 80 w 289"/>
              <a:gd name="T65" fmla="*/ 64 h 201"/>
              <a:gd name="T66" fmla="*/ 98 w 289"/>
              <a:gd name="T67" fmla="*/ 77 h 201"/>
              <a:gd name="T68" fmla="*/ 107 w 289"/>
              <a:gd name="T69" fmla="*/ 58 h 201"/>
              <a:gd name="T70" fmla="*/ 168 w 289"/>
              <a:gd name="T71" fmla="*/ 19 h 201"/>
              <a:gd name="T72" fmla="*/ 235 w 289"/>
              <a:gd name="T73" fmla="*/ 86 h 201"/>
              <a:gd name="T74" fmla="*/ 234 w 289"/>
              <a:gd name="T75" fmla="*/ 89 h 201"/>
              <a:gd name="T76" fmla="*/ 234 w 289"/>
              <a:gd name="T77" fmla="*/ 90 h 201"/>
              <a:gd name="T78" fmla="*/ 234 w 289"/>
              <a:gd name="T79" fmla="*/ 103 h 201"/>
              <a:gd name="T80" fmla="*/ 245 w 289"/>
              <a:gd name="T81" fmla="*/ 108 h 201"/>
              <a:gd name="T82" fmla="*/ 269 w 289"/>
              <a:gd name="T83" fmla="*/ 143 h 201"/>
              <a:gd name="T84" fmla="*/ 231 w 289"/>
              <a:gd name="T85" fmla="*/ 18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9" h="201">
                <a:moveTo>
                  <a:pt x="254" y="90"/>
                </a:moveTo>
                <a:cubicBezTo>
                  <a:pt x="254" y="89"/>
                  <a:pt x="254" y="88"/>
                  <a:pt x="254" y="86"/>
                </a:cubicBezTo>
                <a:cubicBezTo>
                  <a:pt x="254" y="38"/>
                  <a:pt x="216" y="0"/>
                  <a:pt x="168" y="0"/>
                </a:cubicBezTo>
                <a:cubicBezTo>
                  <a:pt x="134" y="0"/>
                  <a:pt x="105" y="19"/>
                  <a:pt x="91" y="47"/>
                </a:cubicBezTo>
                <a:cubicBezTo>
                  <a:pt x="84" y="42"/>
                  <a:pt x="76" y="40"/>
                  <a:pt x="67" y="40"/>
                </a:cubicBezTo>
                <a:cubicBezTo>
                  <a:pt x="45" y="40"/>
                  <a:pt x="26" y="58"/>
                  <a:pt x="26" y="81"/>
                </a:cubicBezTo>
                <a:cubicBezTo>
                  <a:pt x="26" y="84"/>
                  <a:pt x="27" y="88"/>
                  <a:pt x="28" y="91"/>
                </a:cubicBezTo>
                <a:cubicBezTo>
                  <a:pt x="11" y="102"/>
                  <a:pt x="0" y="120"/>
                  <a:pt x="0" y="142"/>
                </a:cubicBezTo>
                <a:cubicBezTo>
                  <a:pt x="0" y="173"/>
                  <a:pt x="25" y="199"/>
                  <a:pt x="56" y="201"/>
                </a:cubicBezTo>
                <a:cubicBezTo>
                  <a:pt x="56" y="201"/>
                  <a:pt x="56" y="201"/>
                  <a:pt x="56" y="201"/>
                </a:cubicBezTo>
                <a:cubicBezTo>
                  <a:pt x="59" y="201"/>
                  <a:pt x="59" y="201"/>
                  <a:pt x="59" y="201"/>
                </a:cubicBezTo>
                <a:cubicBezTo>
                  <a:pt x="59" y="201"/>
                  <a:pt x="59" y="201"/>
                  <a:pt x="59" y="201"/>
                </a:cubicBezTo>
                <a:cubicBezTo>
                  <a:pt x="60" y="201"/>
                  <a:pt x="60" y="201"/>
                  <a:pt x="60" y="201"/>
                </a:cubicBezTo>
                <a:cubicBezTo>
                  <a:pt x="228" y="201"/>
                  <a:pt x="228" y="201"/>
                  <a:pt x="228" y="201"/>
                </a:cubicBezTo>
                <a:cubicBezTo>
                  <a:pt x="228" y="201"/>
                  <a:pt x="229" y="201"/>
                  <a:pt x="231" y="201"/>
                </a:cubicBezTo>
                <a:cubicBezTo>
                  <a:pt x="263" y="201"/>
                  <a:pt x="289" y="175"/>
                  <a:pt x="289" y="143"/>
                </a:cubicBezTo>
                <a:cubicBezTo>
                  <a:pt x="289" y="119"/>
                  <a:pt x="274" y="99"/>
                  <a:pt x="254" y="90"/>
                </a:cubicBezTo>
                <a:close/>
                <a:moveTo>
                  <a:pt x="231" y="181"/>
                </a:moveTo>
                <a:cubicBezTo>
                  <a:pt x="230" y="181"/>
                  <a:pt x="230" y="181"/>
                  <a:pt x="230" y="181"/>
                </a:cubicBezTo>
                <a:cubicBezTo>
                  <a:pt x="228" y="181"/>
                  <a:pt x="228" y="181"/>
                  <a:pt x="228" y="181"/>
                </a:cubicBezTo>
                <a:cubicBezTo>
                  <a:pt x="228" y="181"/>
                  <a:pt x="228" y="181"/>
                  <a:pt x="228" y="181"/>
                </a:cubicBezTo>
                <a:cubicBezTo>
                  <a:pt x="228" y="181"/>
                  <a:pt x="228" y="181"/>
                  <a:pt x="228" y="181"/>
                </a:cubicBezTo>
                <a:cubicBezTo>
                  <a:pt x="60" y="181"/>
                  <a:pt x="60" y="181"/>
                  <a:pt x="60" y="181"/>
                </a:cubicBezTo>
                <a:cubicBezTo>
                  <a:pt x="59" y="181"/>
                  <a:pt x="59" y="181"/>
                  <a:pt x="59" y="181"/>
                </a:cubicBezTo>
                <a:cubicBezTo>
                  <a:pt x="59" y="181"/>
                  <a:pt x="59" y="181"/>
                  <a:pt x="59" y="181"/>
                </a:cubicBezTo>
                <a:cubicBezTo>
                  <a:pt x="59" y="181"/>
                  <a:pt x="59" y="181"/>
                  <a:pt x="59" y="181"/>
                </a:cubicBezTo>
                <a:cubicBezTo>
                  <a:pt x="37" y="181"/>
                  <a:pt x="20" y="163"/>
                  <a:pt x="20" y="142"/>
                </a:cubicBezTo>
                <a:cubicBezTo>
                  <a:pt x="20" y="128"/>
                  <a:pt x="27" y="115"/>
                  <a:pt x="39" y="108"/>
                </a:cubicBezTo>
                <a:cubicBezTo>
                  <a:pt x="51" y="100"/>
                  <a:pt x="51" y="100"/>
                  <a:pt x="51" y="100"/>
                </a:cubicBezTo>
                <a:cubicBezTo>
                  <a:pt x="47" y="87"/>
                  <a:pt x="47" y="87"/>
                  <a:pt x="47" y="87"/>
                </a:cubicBezTo>
                <a:cubicBezTo>
                  <a:pt x="46" y="85"/>
                  <a:pt x="46" y="83"/>
                  <a:pt x="46" y="81"/>
                </a:cubicBezTo>
                <a:cubicBezTo>
                  <a:pt x="46" y="69"/>
                  <a:pt x="56" y="59"/>
                  <a:pt x="67" y="59"/>
                </a:cubicBezTo>
                <a:cubicBezTo>
                  <a:pt x="72" y="59"/>
                  <a:pt x="77" y="61"/>
                  <a:pt x="80" y="64"/>
                </a:cubicBezTo>
                <a:cubicBezTo>
                  <a:pt x="98" y="77"/>
                  <a:pt x="98" y="77"/>
                  <a:pt x="98" y="77"/>
                </a:cubicBezTo>
                <a:cubicBezTo>
                  <a:pt x="107" y="58"/>
                  <a:pt x="107" y="58"/>
                  <a:pt x="107" y="58"/>
                </a:cubicBezTo>
                <a:cubicBezTo>
                  <a:pt x="118" y="34"/>
                  <a:pt x="142" y="19"/>
                  <a:pt x="168" y="19"/>
                </a:cubicBezTo>
                <a:cubicBezTo>
                  <a:pt x="205" y="19"/>
                  <a:pt x="234" y="49"/>
                  <a:pt x="235" y="86"/>
                </a:cubicBezTo>
                <a:cubicBezTo>
                  <a:pt x="235" y="87"/>
                  <a:pt x="234" y="88"/>
                  <a:pt x="234" y="89"/>
                </a:cubicBezTo>
                <a:cubicBezTo>
                  <a:pt x="234" y="90"/>
                  <a:pt x="234" y="90"/>
                  <a:pt x="234" y="90"/>
                </a:cubicBezTo>
                <a:cubicBezTo>
                  <a:pt x="234" y="103"/>
                  <a:pt x="234" y="103"/>
                  <a:pt x="234" y="103"/>
                </a:cubicBezTo>
                <a:cubicBezTo>
                  <a:pt x="245" y="108"/>
                  <a:pt x="245" y="108"/>
                  <a:pt x="245" y="108"/>
                </a:cubicBezTo>
                <a:cubicBezTo>
                  <a:pt x="260" y="114"/>
                  <a:pt x="269" y="128"/>
                  <a:pt x="269" y="143"/>
                </a:cubicBezTo>
                <a:cubicBezTo>
                  <a:pt x="269" y="164"/>
                  <a:pt x="252" y="181"/>
                  <a:pt x="231" y="181"/>
                </a:cubicBezTo>
                <a:close/>
              </a:path>
            </a:pathLst>
          </a:custGeom>
          <a:solidFill>
            <a:schemeClr val="bg1"/>
          </a:solidFill>
          <a:ln>
            <a:noFill/>
          </a:ln>
        </p:spPr>
        <p:txBody>
          <a:bodyPr lIns="82848" tIns="41424" rIns="82848" bIns="41424"/>
          <a:lstStyle/>
          <a:p>
            <a:pPr>
              <a:defRPr/>
            </a:pPr>
            <a:endParaRPr kumimoji="1" lang="zh-CN" altLang="en-US" sz="905">
              <a:solidFill>
                <a:prstClr val="black"/>
              </a:solidFill>
              <a:latin typeface="Times New Roman" panose="02020603050405020304" pitchFamily="18" charset="0"/>
              <a:ea typeface="+mn-ea"/>
            </a:endParaRPr>
          </a:p>
        </p:txBody>
      </p:sp>
      <p:grpSp>
        <p:nvGrpSpPr>
          <p:cNvPr id="17437" name="组合 41"/>
          <p:cNvGrpSpPr/>
          <p:nvPr/>
        </p:nvGrpSpPr>
        <p:grpSpPr bwMode="auto">
          <a:xfrm>
            <a:off x="0" y="288925"/>
            <a:ext cx="2209800" cy="395288"/>
            <a:chOff x="0" y="378210"/>
            <a:chExt cx="2209800" cy="396490"/>
          </a:xfrm>
        </p:grpSpPr>
        <p:sp>
          <p:nvSpPr>
            <p:cNvPr id="43" name="矩形 42"/>
            <p:cNvSpPr/>
            <p:nvPr/>
          </p:nvSpPr>
          <p:spPr>
            <a:xfrm>
              <a:off x="0" y="378210"/>
              <a:ext cx="127000" cy="396490"/>
            </a:xfrm>
            <a:prstGeom prst="rect">
              <a:avLst/>
            </a:prstGeom>
            <a:solidFill>
              <a:srgbClr val="5DB5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39" name="文本框 43"/>
            <p:cNvSpPr txBox="1">
              <a:spLocks noChangeArrowheads="1"/>
            </p:cNvSpPr>
            <p:nvPr/>
          </p:nvSpPr>
          <p:spPr bwMode="auto">
            <a:xfrm>
              <a:off x="99060" y="391789"/>
              <a:ext cx="21107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smtClean="0">
                  <a:solidFill>
                    <a:srgbClr val="000000"/>
                  </a:solidFill>
                  <a:latin typeface="微软雅黑" panose="020B0503020204020204" charset="-122"/>
                  <a:ea typeface="微软雅黑" panose="020B0503020204020204" charset="-122"/>
                </a:rPr>
                <a:t>关键技术</a:t>
              </a:r>
              <a:endParaRPr lang="zh-CN" altLang="en-US" b="1" dirty="0">
                <a:solidFill>
                  <a:srgbClr val="000000"/>
                </a:solidFill>
                <a:latin typeface="微软雅黑" panose="020B0503020204020204" charset="-122"/>
                <a:ea typeface="微软雅黑" panose="020B0503020204020204" charset="-122"/>
              </a:endParaRPr>
            </a:p>
          </p:txBody>
        </p:sp>
      </p:grpSp>
      <p:sp>
        <p:nvSpPr>
          <p:cNvPr id="2" name="文本框 1"/>
          <p:cNvSpPr txBox="1"/>
          <p:nvPr/>
        </p:nvSpPr>
        <p:spPr>
          <a:xfrm>
            <a:off x="5265372" y="2790826"/>
            <a:ext cx="1869934" cy="584775"/>
          </a:xfrm>
          <a:prstGeom prst="rect">
            <a:avLst/>
          </a:prstGeom>
          <a:noFill/>
        </p:spPr>
        <p:txBody>
          <a:bodyPr wrap="square" rtlCol="0">
            <a:spAutoFit/>
          </a:bodyPr>
          <a:lstStyle/>
          <a:p>
            <a:r>
              <a:rPr lang="zh-CN" altLang="en-US" sz="3200" dirty="0" smtClean="0">
                <a:solidFill>
                  <a:schemeClr val="accent5">
                    <a:lumMod val="75000"/>
                  </a:schemeClr>
                </a:solidFill>
                <a:latin typeface="方正舒体" panose="02010601030101010101" pitchFamily="2" charset="-122"/>
                <a:ea typeface="方正舒体" panose="02010601030101010101" pitchFamily="2" charset="-122"/>
              </a:rPr>
              <a:t>关键技术</a:t>
            </a:r>
            <a:endParaRPr lang="zh-CN" altLang="en-US" sz="3200" dirty="0">
              <a:solidFill>
                <a:schemeClr val="accent5">
                  <a:lumMod val="75000"/>
                </a:schemeClr>
              </a:solidFill>
              <a:latin typeface="方正舒体" panose="02010601030101010101" pitchFamily="2" charset="-122"/>
              <a:ea typeface="方正舒体" panose="0201060103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2572" y="3453691"/>
            <a:ext cx="1493819" cy="400110"/>
          </a:xfrm>
          <a:prstGeom prst="rect">
            <a:avLst/>
          </a:prstGeom>
        </p:spPr>
        <p:txBody>
          <a:bodyPr wrap="square">
            <a:spAutoFit/>
          </a:bodyPr>
          <a:lstStyle/>
          <a:p>
            <a:pPr algn="ctr"/>
            <a:r>
              <a:rPr lang="zh-CN" altLang="zh-CN" sz="2000" dirty="0">
                <a:solidFill>
                  <a:schemeClr val="bg1"/>
                </a:solidFill>
                <a:latin typeface="华文细黑" panose="02010600040101010101" pitchFamily="2" charset="-122"/>
                <a:ea typeface="华文细黑" panose="02010600040101010101" pitchFamily="2" charset="-122"/>
              </a:rPr>
              <a:t>研究</a:t>
            </a:r>
            <a:r>
              <a:rPr lang="zh-CN" altLang="zh-CN" sz="2000" dirty="0" smtClean="0">
                <a:solidFill>
                  <a:schemeClr val="bg1"/>
                </a:solidFill>
                <a:latin typeface="华文细黑" panose="02010600040101010101" pitchFamily="2" charset="-122"/>
                <a:ea typeface="华文细黑" panose="02010600040101010101" pitchFamily="2" charset="-122"/>
              </a:rPr>
              <a:t>观</a:t>
            </a:r>
            <a:r>
              <a:rPr lang="en-US" altLang="zh-CN" sz="2000" dirty="0" smtClean="0">
                <a:solidFill>
                  <a:schemeClr val="bg1"/>
                </a:solidFill>
                <a:latin typeface="华文细黑" panose="02010600040101010101" pitchFamily="2" charset="-122"/>
                <a:ea typeface="华文细黑" panose="02010600040101010101" pitchFamily="2" charset="-122"/>
              </a:rPr>
              <a:t>1</a:t>
            </a:r>
            <a:endParaRPr lang="zh-CN" altLang="en-US" sz="1865" dirty="0">
              <a:solidFill>
                <a:schemeClr val="bg1"/>
              </a:solidFill>
              <a:latin typeface="华文细黑" panose="02010600040101010101" pitchFamily="2" charset="-122"/>
              <a:ea typeface="华文细黑" panose="02010600040101010101" pitchFamily="2" charset="-122"/>
            </a:endParaRPr>
          </a:p>
        </p:txBody>
      </p:sp>
      <p:sp>
        <p:nvSpPr>
          <p:cNvPr id="68" name="文本框 67"/>
          <p:cNvSpPr txBox="1"/>
          <p:nvPr/>
        </p:nvSpPr>
        <p:spPr>
          <a:xfrm>
            <a:off x="529457" y="1445595"/>
            <a:ext cx="994542" cy="2862322"/>
          </a:xfrm>
          <a:prstGeom prst="rect">
            <a:avLst/>
          </a:prstGeom>
          <a:noFill/>
        </p:spPr>
        <p:txBody>
          <a:bodyPr wrap="square" rtlCol="0">
            <a:spAutoFit/>
          </a:bodyPr>
          <a:lstStyle/>
          <a:p>
            <a:pPr algn="just">
              <a:spcAft>
                <a:spcPts val="0"/>
              </a:spcAft>
            </a:pPr>
            <a:r>
              <a:rPr lang="zh-CN" altLang="en-US" sz="36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列表页</a:t>
            </a:r>
            <a:endParaRPr lang="en-US" altLang="zh-CN" sz="36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endParaRPr>
          </a:p>
          <a:p>
            <a:pPr algn="just">
              <a:spcAft>
                <a:spcPts val="0"/>
              </a:spcAft>
            </a:pPr>
            <a:r>
              <a:rPr lang="zh-CN" altLang="en-US" sz="3600" kern="100" dirty="0">
                <a:latin typeface="方正兰亭粗黑简体" panose="02000000000000000000" pitchFamily="2" charset="-122"/>
                <a:ea typeface="方正兰亭粗黑简体" panose="02000000000000000000" pitchFamily="2" charset="-122"/>
                <a:cs typeface="Times New Roman" panose="02020603050405020304" pitchFamily="18" charset="0"/>
              </a:rPr>
              <a:t>解密</a:t>
            </a:r>
            <a:endParaRPr lang="zh-CN" altLang="zh-CN" sz="3600" kern="100" dirty="0">
              <a:latin typeface="方正兰亭粗黑简体" panose="02000000000000000000" pitchFamily="2" charset="-122"/>
              <a:ea typeface="方正兰亭粗黑简体" panose="02000000000000000000" pitchFamily="2" charset="-122"/>
              <a:cs typeface="Times New Roman" panose="02020603050405020304" pitchFamily="18" charset="0"/>
            </a:endParaRPr>
          </a:p>
        </p:txBody>
      </p:sp>
      <p:grpSp>
        <p:nvGrpSpPr>
          <p:cNvPr id="38" name="组合 37"/>
          <p:cNvGrpSpPr/>
          <p:nvPr/>
        </p:nvGrpSpPr>
        <p:grpSpPr>
          <a:xfrm>
            <a:off x="310028" y="279123"/>
            <a:ext cx="1213971" cy="973839"/>
            <a:chOff x="310029" y="279122"/>
            <a:chExt cx="1085080" cy="1040812"/>
          </a:xfrm>
        </p:grpSpPr>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40" name="文本框 39"/>
            <p:cNvSpPr txBox="1"/>
            <p:nvPr/>
          </p:nvSpPr>
          <p:spPr>
            <a:xfrm>
              <a:off x="338165" y="295423"/>
              <a:ext cx="832310" cy="822357"/>
            </a:xfrm>
            <a:prstGeom prst="rect">
              <a:avLst/>
            </a:prstGeom>
            <a:noFill/>
          </p:spPr>
          <p:txBody>
            <a:bodyPr wrap="square" rtlCol="0">
              <a:spAutoFit/>
            </a:bodyPr>
            <a:lstStyle/>
            <a:p>
              <a:pPr algn="dist"/>
              <a:r>
                <a:rPr lang="en-US" altLang="zh-CN" sz="4400" dirty="0" smtClean="0">
                  <a:latin typeface="Impact" panose="020B0806030902050204" pitchFamily="34" charset="0"/>
                  <a:ea typeface="方正兰亭粗黑简体" panose="02000000000000000000" pitchFamily="2" charset="-122"/>
                </a:rPr>
                <a:t>3.1</a:t>
              </a:r>
              <a:endParaRPr lang="zh-CN" altLang="en-US" sz="4400" dirty="0">
                <a:latin typeface="Impact" panose="020B0806030902050204" pitchFamily="34" charset="0"/>
                <a:ea typeface="方正兰亭粗黑简体" panose="02000000000000000000" pitchFamily="2" charset="-122"/>
              </a:endParaRPr>
            </a:p>
          </p:txBody>
        </p:sp>
      </p:grpSp>
      <p:pic>
        <p:nvPicPr>
          <p:cNvPr id="10" name="图片 9"/>
          <p:cNvPicPr/>
          <p:nvPr/>
        </p:nvPicPr>
        <p:blipFill>
          <a:blip r:embed="rId2"/>
          <a:srcRect r="22943"/>
          <a:stretch>
            <a:fillRect/>
          </a:stretch>
        </p:blipFill>
        <p:spPr>
          <a:xfrm>
            <a:off x="2680429" y="2552780"/>
            <a:ext cx="6223425" cy="3533984"/>
          </a:xfrm>
          <a:prstGeom prst="rect">
            <a:avLst/>
          </a:prstGeom>
          <a:noFill/>
          <a:ln>
            <a:noFill/>
          </a:ln>
        </p:spPr>
      </p:pic>
      <p:sp>
        <p:nvSpPr>
          <p:cNvPr id="11" name="文本框 10"/>
          <p:cNvSpPr txBox="1"/>
          <p:nvPr/>
        </p:nvSpPr>
        <p:spPr>
          <a:xfrm>
            <a:off x="2159640" y="1111118"/>
            <a:ext cx="8138905" cy="1200329"/>
          </a:xfrm>
          <a:prstGeom prst="rect">
            <a:avLst/>
          </a:prstGeom>
          <a:noFill/>
        </p:spPr>
        <p:txBody>
          <a:bodyPr wrap="square" rtlCol="0">
            <a:spAutoFit/>
          </a:bodyPr>
          <a:lstStyle/>
          <a:p>
            <a:r>
              <a:rPr lang="en-US" altLang="zh-CN" dirty="0"/>
              <a:t> </a:t>
            </a:r>
            <a:r>
              <a:rPr lang="en-US" altLang="zh-CN" dirty="0" smtClean="0"/>
              <a:t>       </a:t>
            </a:r>
            <a:r>
              <a:rPr lang="zh-CN" altLang="en-US" dirty="0" smtClean="0">
                <a:latin typeface="微软雅黑" panose="020B0503020204020204" charset="-122"/>
                <a:ea typeface="微软雅黑" panose="020B0503020204020204" charset="-122"/>
              </a:rPr>
              <a:t>本系统中最难的地方在于数据抓取前的页面分析，</a:t>
            </a:r>
            <a:r>
              <a:rPr lang="en-US" altLang="zh-CN" dirty="0" smtClean="0">
                <a:solidFill>
                  <a:srgbClr val="FF0000"/>
                </a:solidFill>
                <a:latin typeface="微软雅黑" panose="020B0503020204020204" charset="-122"/>
                <a:ea typeface="微软雅黑" panose="020B0503020204020204" charset="-122"/>
              </a:rPr>
              <a:t>JS</a:t>
            </a:r>
            <a:r>
              <a:rPr lang="zh-CN" altLang="en-US" dirty="0" smtClean="0">
                <a:solidFill>
                  <a:srgbClr val="FF0000"/>
                </a:solidFill>
                <a:latin typeface="微软雅黑" panose="020B0503020204020204" charset="-122"/>
                <a:ea typeface="微软雅黑" panose="020B0503020204020204" charset="-122"/>
              </a:rPr>
              <a:t>信息解密</a:t>
            </a:r>
            <a:r>
              <a:rPr lang="zh-CN" altLang="en-US" dirty="0" smtClean="0">
                <a:latin typeface="微软雅黑" panose="020B0503020204020204" charset="-122"/>
                <a:ea typeface="微软雅黑" panose="020B0503020204020204" charset="-122"/>
              </a:rPr>
              <a:t>。要想获得一</a:t>
            </a:r>
            <a:r>
              <a:rPr lang="zh-CN" altLang="en-US" dirty="0">
                <a:latin typeface="微软雅黑" panose="020B0503020204020204" charset="-122"/>
                <a:ea typeface="微软雅黑" panose="020B0503020204020204" charset="-122"/>
              </a:rPr>
              <a:t>篇</a:t>
            </a:r>
            <a:r>
              <a:rPr lang="zh-CN" altLang="en-US" dirty="0" smtClean="0">
                <a:latin typeface="微软雅黑" panose="020B0503020204020204" charset="-122"/>
                <a:ea typeface="微软雅黑" panose="020B0503020204020204" charset="-122"/>
              </a:rPr>
              <a:t>完整的裁判文书信息，必须要拿到裁判文书网列表页和详情页的数据。</a:t>
            </a:r>
            <a:endParaRPr lang="en-US" altLang="zh-CN" dirty="0" smtClean="0">
              <a:latin typeface="微软雅黑" panose="020B0503020204020204" charset="-122"/>
              <a:ea typeface="微软雅黑" panose="020B0503020204020204" charset="-122"/>
            </a:endParaRPr>
          </a:p>
          <a:p>
            <a:r>
              <a:rPr lang="en-US" altLang="zh-CN" dirty="0" smtClean="0">
                <a:latin typeface="微软雅黑" panose="020B0503020204020204" charset="-122"/>
                <a:ea typeface="微软雅黑" panose="020B0503020204020204" charset="-122"/>
              </a:rPr>
              <a:t>        </a:t>
            </a:r>
            <a:r>
              <a:rPr lang="zh-CN" altLang="en-US" dirty="0" smtClean="0">
                <a:latin typeface="微软雅黑" panose="020B0503020204020204" charset="-122"/>
                <a:ea typeface="微软雅黑" panose="020B0503020204020204" charset="-122"/>
              </a:rPr>
              <a:t>列表页请求链接为一个</a:t>
            </a:r>
            <a:r>
              <a:rPr lang="en-US" altLang="zh-CN" dirty="0" smtClean="0">
                <a:latin typeface="微软雅黑" panose="020B0503020204020204" charset="-122"/>
                <a:ea typeface="微软雅黑" panose="020B0503020204020204" charset="-122"/>
              </a:rPr>
              <a:t>Ajax</a:t>
            </a:r>
            <a:r>
              <a:rPr lang="zh-CN" altLang="en-US" dirty="0" smtClean="0">
                <a:latin typeface="微软雅黑" panose="020B0503020204020204" charset="-122"/>
                <a:ea typeface="微软雅黑" panose="020B0503020204020204" charset="-122"/>
              </a:rPr>
              <a:t>请求。经过测试</a:t>
            </a:r>
            <a:r>
              <a:rPr lang="en-US" altLang="zh-CN" dirty="0" smtClean="0">
                <a:latin typeface="微软雅黑" panose="020B0503020204020204" charset="-122"/>
                <a:ea typeface="微软雅黑" panose="020B0503020204020204" charset="-122"/>
              </a:rPr>
              <a:t>page</a:t>
            </a:r>
            <a:r>
              <a:rPr lang="zh-CN" altLang="en-US" dirty="0" smtClean="0">
                <a:latin typeface="微软雅黑" panose="020B0503020204020204" charset="-122"/>
                <a:ea typeface="微软雅黑" panose="020B0503020204020204" charset="-122"/>
              </a:rPr>
              <a:t>最大值为</a:t>
            </a:r>
            <a:r>
              <a:rPr lang="en-US" altLang="zh-CN" dirty="0" smtClean="0">
                <a:latin typeface="微软雅黑" panose="020B0503020204020204" charset="-122"/>
                <a:ea typeface="微软雅黑" panose="020B0503020204020204" charset="-122"/>
              </a:rPr>
              <a:t>20</a:t>
            </a:r>
            <a:r>
              <a:rPr lang="zh-CN" altLang="en-US" dirty="0" smtClean="0">
                <a:latin typeface="微软雅黑" panose="020B0503020204020204" charset="-122"/>
                <a:ea typeface="微软雅黑" panose="020B0503020204020204" charset="-122"/>
              </a:rPr>
              <a:t>。</a:t>
            </a:r>
            <a:r>
              <a:rPr lang="en-US" altLang="zh-CN" dirty="0" smtClean="0">
                <a:latin typeface="微软雅黑" panose="020B0503020204020204" charset="-122"/>
                <a:ea typeface="微软雅黑" panose="020B0503020204020204" charset="-122"/>
              </a:rPr>
              <a:t>vl5x,number,guid</a:t>
            </a:r>
            <a:r>
              <a:rPr lang="zh-CN" altLang="en-US" dirty="0" smtClean="0">
                <a:latin typeface="微软雅黑" panose="020B0503020204020204" charset="-122"/>
                <a:ea typeface="微软雅黑" panose="020B0503020204020204" charset="-122"/>
              </a:rPr>
              <a:t>字段的值需要分析页面请求信息，进行解密。</a:t>
            </a:r>
            <a:endParaRPr lang="zh-CN" altLang="en-US" dirty="0">
              <a:latin typeface="微软雅黑" panose="020B0503020204020204" charset="-122"/>
              <a:ea typeface="微软雅黑" panose="020B0503020204020204" charset="-122"/>
            </a:endParaRPr>
          </a:p>
        </p:txBody>
      </p:sp>
      <p:sp>
        <p:nvSpPr>
          <p:cNvPr id="12" name="文本框 11"/>
          <p:cNvSpPr txBox="1"/>
          <p:nvPr/>
        </p:nvSpPr>
        <p:spPr>
          <a:xfrm>
            <a:off x="7799974" y="414456"/>
            <a:ext cx="4083728" cy="369332"/>
          </a:xfrm>
          <a:prstGeom prst="rect">
            <a:avLst/>
          </a:prstGeom>
          <a:noFill/>
        </p:spPr>
        <p:txBody>
          <a:bodyPr wrap="square" rtlCol="0">
            <a:spAutoFit/>
          </a:bodyPr>
          <a:lstStyle/>
          <a:p>
            <a:r>
              <a:rPr lang="zh-CN" altLang="en-US" dirty="0" smtClean="0">
                <a:solidFill>
                  <a:srgbClr val="002060"/>
                </a:solidFill>
              </a:rPr>
              <a:t>主题网站：</a:t>
            </a:r>
            <a:r>
              <a:rPr lang="en-US" altLang="zh-CN" dirty="0">
                <a:solidFill>
                  <a:srgbClr val="002060"/>
                </a:solidFill>
                <a:hlinkClick r:id="rId3"/>
              </a:rPr>
              <a:t>http://wenshu.court.gov.cn/</a:t>
            </a:r>
            <a:endParaRPr lang="zh-CN" altLang="en-US" dirty="0">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2572" y="3453691"/>
            <a:ext cx="1493819" cy="400110"/>
          </a:xfrm>
          <a:prstGeom prst="rect">
            <a:avLst/>
          </a:prstGeom>
        </p:spPr>
        <p:txBody>
          <a:bodyPr wrap="square">
            <a:spAutoFit/>
          </a:bodyPr>
          <a:lstStyle/>
          <a:p>
            <a:pPr algn="ctr"/>
            <a:r>
              <a:rPr lang="zh-CN" altLang="zh-CN" sz="2000" dirty="0">
                <a:solidFill>
                  <a:schemeClr val="bg1"/>
                </a:solidFill>
                <a:latin typeface="华文细黑" panose="02010600040101010101" pitchFamily="2" charset="-122"/>
                <a:ea typeface="华文细黑" panose="02010600040101010101" pitchFamily="2" charset="-122"/>
              </a:rPr>
              <a:t>研究</a:t>
            </a:r>
            <a:r>
              <a:rPr lang="zh-CN" altLang="zh-CN" sz="2000" dirty="0" smtClean="0">
                <a:solidFill>
                  <a:schemeClr val="bg1"/>
                </a:solidFill>
                <a:latin typeface="华文细黑" panose="02010600040101010101" pitchFamily="2" charset="-122"/>
                <a:ea typeface="华文细黑" panose="02010600040101010101" pitchFamily="2" charset="-122"/>
              </a:rPr>
              <a:t>观</a:t>
            </a:r>
            <a:r>
              <a:rPr lang="en-US" altLang="zh-CN" sz="2000" dirty="0" smtClean="0">
                <a:solidFill>
                  <a:schemeClr val="bg1"/>
                </a:solidFill>
                <a:latin typeface="华文细黑" panose="02010600040101010101" pitchFamily="2" charset="-122"/>
                <a:ea typeface="华文细黑" panose="02010600040101010101" pitchFamily="2" charset="-122"/>
              </a:rPr>
              <a:t>1</a:t>
            </a:r>
            <a:endParaRPr lang="zh-CN" altLang="en-US" sz="1865" dirty="0">
              <a:solidFill>
                <a:schemeClr val="bg1"/>
              </a:solidFill>
              <a:latin typeface="华文细黑" panose="02010600040101010101" pitchFamily="2" charset="-122"/>
              <a:ea typeface="华文细黑" panose="02010600040101010101" pitchFamily="2" charset="-122"/>
            </a:endParaRPr>
          </a:p>
        </p:txBody>
      </p:sp>
      <p:sp>
        <p:nvSpPr>
          <p:cNvPr id="68" name="文本框 67"/>
          <p:cNvSpPr txBox="1"/>
          <p:nvPr/>
        </p:nvSpPr>
        <p:spPr>
          <a:xfrm rot="10800000" flipV="1">
            <a:off x="1731106" y="411953"/>
            <a:ext cx="2225246" cy="584775"/>
          </a:xfrm>
          <a:prstGeom prst="rect">
            <a:avLst/>
          </a:prstGeom>
          <a:noFill/>
        </p:spPr>
        <p:txBody>
          <a:bodyPr wrap="square" rtlCol="0">
            <a:spAutoFit/>
          </a:bodyPr>
          <a:lstStyle/>
          <a:p>
            <a:pPr algn="just">
              <a:spcAft>
                <a:spcPts val="0"/>
              </a:spcAft>
            </a:pPr>
            <a:r>
              <a:rPr lang="zh-CN" altLang="en-US" sz="32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列表页解密</a:t>
            </a:r>
            <a:endParaRPr lang="zh-CN" altLang="zh-CN" sz="3200" kern="100" dirty="0">
              <a:latin typeface="方正兰亭粗黑简体" panose="02000000000000000000" pitchFamily="2" charset="-122"/>
              <a:ea typeface="方正兰亭粗黑简体" panose="02000000000000000000" pitchFamily="2" charset="-122"/>
              <a:cs typeface="Times New Roman" panose="02020603050405020304" pitchFamily="18" charset="0"/>
            </a:endParaRPr>
          </a:p>
        </p:txBody>
      </p:sp>
      <p:grpSp>
        <p:nvGrpSpPr>
          <p:cNvPr id="38" name="组合 37"/>
          <p:cNvGrpSpPr/>
          <p:nvPr/>
        </p:nvGrpSpPr>
        <p:grpSpPr>
          <a:xfrm>
            <a:off x="310028" y="279123"/>
            <a:ext cx="1213971" cy="973839"/>
            <a:chOff x="310029" y="279122"/>
            <a:chExt cx="1085080" cy="1040812"/>
          </a:xfrm>
        </p:grpSpPr>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40" name="文本框 39"/>
            <p:cNvSpPr txBox="1"/>
            <p:nvPr/>
          </p:nvSpPr>
          <p:spPr>
            <a:xfrm>
              <a:off x="338165" y="295423"/>
              <a:ext cx="832310" cy="822357"/>
            </a:xfrm>
            <a:prstGeom prst="rect">
              <a:avLst/>
            </a:prstGeom>
            <a:noFill/>
          </p:spPr>
          <p:txBody>
            <a:bodyPr wrap="square" rtlCol="0">
              <a:spAutoFit/>
            </a:bodyPr>
            <a:lstStyle/>
            <a:p>
              <a:pPr algn="dist"/>
              <a:r>
                <a:rPr lang="en-US" altLang="zh-CN" sz="4400" dirty="0" smtClean="0">
                  <a:latin typeface="Impact" panose="020B0806030902050204" pitchFamily="34" charset="0"/>
                  <a:ea typeface="方正兰亭粗黑简体" panose="02000000000000000000" pitchFamily="2" charset="-122"/>
                </a:rPr>
                <a:t>3.1</a:t>
              </a:r>
              <a:endParaRPr lang="zh-CN" altLang="en-US" sz="4400" dirty="0">
                <a:latin typeface="Impact" panose="020B0806030902050204" pitchFamily="34" charset="0"/>
                <a:ea typeface="方正兰亭粗黑简体" panose="02000000000000000000" pitchFamily="2" charset="-122"/>
              </a:endParaRPr>
            </a:p>
          </p:txBody>
        </p:sp>
      </p:grpSp>
      <p:pic>
        <p:nvPicPr>
          <p:cNvPr id="13" name="图片 12"/>
          <p:cNvPicPr>
            <a:picLocks noChangeAspect="1"/>
          </p:cNvPicPr>
          <p:nvPr/>
        </p:nvPicPr>
        <p:blipFill>
          <a:blip r:embed="rId2"/>
          <a:srcRect r="18274"/>
          <a:stretch>
            <a:fillRect/>
          </a:stretch>
        </p:blipFill>
        <p:spPr>
          <a:xfrm>
            <a:off x="434108" y="1817823"/>
            <a:ext cx="5420599" cy="4315122"/>
          </a:xfrm>
          <a:prstGeom prst="rect">
            <a:avLst/>
          </a:prstGeom>
          <a:noFill/>
          <a:ln>
            <a:noFill/>
          </a:ln>
        </p:spPr>
      </p:pic>
      <p:pic>
        <p:nvPicPr>
          <p:cNvPr id="14" name="图片 13"/>
          <p:cNvPicPr/>
          <p:nvPr/>
        </p:nvPicPr>
        <p:blipFill>
          <a:blip r:embed="rId3"/>
          <a:stretch>
            <a:fillRect/>
          </a:stretch>
        </p:blipFill>
        <p:spPr>
          <a:xfrm>
            <a:off x="5777496" y="1566149"/>
            <a:ext cx="6187735" cy="1511404"/>
          </a:xfrm>
          <a:prstGeom prst="rect">
            <a:avLst/>
          </a:prstGeom>
          <a:noFill/>
          <a:ln>
            <a:noFill/>
          </a:ln>
        </p:spPr>
      </p:pic>
      <p:pic>
        <p:nvPicPr>
          <p:cNvPr id="15" name="图片 14"/>
          <p:cNvPicPr/>
          <p:nvPr/>
        </p:nvPicPr>
        <p:blipFill>
          <a:blip r:embed="rId4"/>
          <a:stretch>
            <a:fillRect/>
          </a:stretch>
        </p:blipFill>
        <p:spPr>
          <a:xfrm>
            <a:off x="6049818" y="3984294"/>
            <a:ext cx="5833884" cy="1714542"/>
          </a:xfrm>
          <a:prstGeom prst="rect">
            <a:avLst/>
          </a:prstGeom>
          <a:noFill/>
          <a:ln>
            <a:noFill/>
          </a:ln>
        </p:spPr>
      </p:pic>
      <p:sp>
        <p:nvSpPr>
          <p:cNvPr id="16" name="文本框 15"/>
          <p:cNvSpPr txBox="1"/>
          <p:nvPr/>
        </p:nvSpPr>
        <p:spPr>
          <a:xfrm>
            <a:off x="5873258" y="975414"/>
            <a:ext cx="1926716" cy="369332"/>
          </a:xfrm>
          <a:prstGeom prst="rect">
            <a:avLst/>
          </a:prstGeom>
          <a:noFill/>
        </p:spPr>
        <p:txBody>
          <a:bodyPr wrap="square" rtlCol="0">
            <a:spAutoFit/>
          </a:bodyPr>
          <a:lstStyle/>
          <a:p>
            <a:r>
              <a:rPr lang="en-US" altLang="zh-CN" dirty="0" err="1"/>
              <a:t>guid</a:t>
            </a:r>
            <a:r>
              <a:rPr lang="zh-CN" altLang="en-US" dirty="0" smtClean="0"/>
              <a:t>字段</a:t>
            </a:r>
            <a:endParaRPr lang="zh-CN" altLang="en-US" dirty="0"/>
          </a:p>
        </p:txBody>
      </p:sp>
      <p:sp>
        <p:nvSpPr>
          <p:cNvPr id="17" name="文本框 16"/>
          <p:cNvSpPr txBox="1"/>
          <p:nvPr/>
        </p:nvSpPr>
        <p:spPr>
          <a:xfrm>
            <a:off x="917013" y="1222609"/>
            <a:ext cx="1926716" cy="369332"/>
          </a:xfrm>
          <a:prstGeom prst="rect">
            <a:avLst/>
          </a:prstGeom>
          <a:noFill/>
        </p:spPr>
        <p:txBody>
          <a:bodyPr wrap="square" rtlCol="0">
            <a:spAutoFit/>
          </a:bodyPr>
          <a:lstStyle/>
          <a:p>
            <a:r>
              <a:rPr lang="en-US" altLang="zh-CN" dirty="0" smtClean="0"/>
              <a:t>Number</a:t>
            </a:r>
            <a:r>
              <a:rPr lang="zh-CN" altLang="en-US" dirty="0" smtClean="0"/>
              <a:t>字段</a:t>
            </a:r>
            <a:endParaRPr lang="zh-CN" altLang="en-US" dirty="0"/>
          </a:p>
        </p:txBody>
      </p:sp>
      <p:sp>
        <p:nvSpPr>
          <p:cNvPr id="18" name="文本框 17"/>
          <p:cNvSpPr txBox="1"/>
          <p:nvPr/>
        </p:nvSpPr>
        <p:spPr>
          <a:xfrm>
            <a:off x="5943303" y="3284414"/>
            <a:ext cx="2757812" cy="338554"/>
          </a:xfrm>
          <a:prstGeom prst="rect">
            <a:avLst/>
          </a:prstGeom>
          <a:noFill/>
        </p:spPr>
        <p:txBody>
          <a:bodyPr wrap="square" rtlCol="0">
            <a:spAutoFit/>
          </a:bodyPr>
          <a:lstStyle/>
          <a:p>
            <a:r>
              <a:rPr lang="zh-CN" altLang="en-US" sz="1600" dirty="0" smtClean="0"/>
              <a:t>进行改写，并格式化之后：</a:t>
            </a: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2572" y="3453691"/>
            <a:ext cx="1493819" cy="400110"/>
          </a:xfrm>
          <a:prstGeom prst="rect">
            <a:avLst/>
          </a:prstGeom>
        </p:spPr>
        <p:txBody>
          <a:bodyPr wrap="square">
            <a:spAutoFit/>
          </a:bodyPr>
          <a:lstStyle/>
          <a:p>
            <a:pPr algn="ctr"/>
            <a:r>
              <a:rPr lang="zh-CN" altLang="zh-CN" sz="2000" dirty="0">
                <a:solidFill>
                  <a:schemeClr val="bg1"/>
                </a:solidFill>
                <a:latin typeface="华文细黑" panose="02010600040101010101" pitchFamily="2" charset="-122"/>
                <a:ea typeface="华文细黑" panose="02010600040101010101" pitchFamily="2" charset="-122"/>
              </a:rPr>
              <a:t>研究</a:t>
            </a:r>
            <a:r>
              <a:rPr lang="zh-CN" altLang="zh-CN" sz="2000" dirty="0" smtClean="0">
                <a:solidFill>
                  <a:schemeClr val="bg1"/>
                </a:solidFill>
                <a:latin typeface="华文细黑" panose="02010600040101010101" pitchFamily="2" charset="-122"/>
                <a:ea typeface="华文细黑" panose="02010600040101010101" pitchFamily="2" charset="-122"/>
              </a:rPr>
              <a:t>观</a:t>
            </a:r>
            <a:r>
              <a:rPr lang="en-US" altLang="zh-CN" sz="2000" dirty="0" smtClean="0">
                <a:solidFill>
                  <a:schemeClr val="bg1"/>
                </a:solidFill>
                <a:latin typeface="华文细黑" panose="02010600040101010101" pitchFamily="2" charset="-122"/>
                <a:ea typeface="华文细黑" panose="02010600040101010101" pitchFamily="2" charset="-122"/>
              </a:rPr>
              <a:t>1</a:t>
            </a:r>
            <a:endParaRPr lang="zh-CN" altLang="en-US" sz="1865" dirty="0">
              <a:solidFill>
                <a:schemeClr val="bg1"/>
              </a:solidFill>
              <a:latin typeface="华文细黑" panose="02010600040101010101" pitchFamily="2" charset="-122"/>
              <a:ea typeface="华文细黑" panose="02010600040101010101" pitchFamily="2" charset="-122"/>
            </a:endParaRPr>
          </a:p>
        </p:txBody>
      </p:sp>
      <p:sp>
        <p:nvSpPr>
          <p:cNvPr id="68" name="文本框 67"/>
          <p:cNvSpPr txBox="1"/>
          <p:nvPr/>
        </p:nvSpPr>
        <p:spPr>
          <a:xfrm rot="10800000" flipV="1">
            <a:off x="1731106" y="411953"/>
            <a:ext cx="2225246" cy="584775"/>
          </a:xfrm>
          <a:prstGeom prst="rect">
            <a:avLst/>
          </a:prstGeom>
          <a:noFill/>
        </p:spPr>
        <p:txBody>
          <a:bodyPr wrap="square" rtlCol="0">
            <a:spAutoFit/>
          </a:bodyPr>
          <a:lstStyle/>
          <a:p>
            <a:pPr algn="just">
              <a:spcAft>
                <a:spcPts val="0"/>
              </a:spcAft>
            </a:pPr>
            <a:r>
              <a:rPr lang="zh-CN" altLang="en-US" sz="32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列表页解密</a:t>
            </a:r>
            <a:endParaRPr lang="zh-CN" altLang="zh-CN" sz="3200" kern="100" dirty="0">
              <a:latin typeface="方正兰亭粗黑简体" panose="02000000000000000000" pitchFamily="2" charset="-122"/>
              <a:ea typeface="方正兰亭粗黑简体" panose="02000000000000000000" pitchFamily="2" charset="-122"/>
              <a:cs typeface="Times New Roman" panose="02020603050405020304" pitchFamily="18" charset="0"/>
            </a:endParaRPr>
          </a:p>
        </p:txBody>
      </p:sp>
      <p:grpSp>
        <p:nvGrpSpPr>
          <p:cNvPr id="38" name="组合 37"/>
          <p:cNvGrpSpPr/>
          <p:nvPr/>
        </p:nvGrpSpPr>
        <p:grpSpPr>
          <a:xfrm>
            <a:off x="310028" y="279123"/>
            <a:ext cx="1213971" cy="973839"/>
            <a:chOff x="310029" y="279122"/>
            <a:chExt cx="1085080" cy="1040812"/>
          </a:xfrm>
        </p:grpSpPr>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40" name="文本框 39"/>
            <p:cNvSpPr txBox="1"/>
            <p:nvPr/>
          </p:nvSpPr>
          <p:spPr>
            <a:xfrm>
              <a:off x="338165" y="295423"/>
              <a:ext cx="832310" cy="822357"/>
            </a:xfrm>
            <a:prstGeom prst="rect">
              <a:avLst/>
            </a:prstGeom>
            <a:noFill/>
          </p:spPr>
          <p:txBody>
            <a:bodyPr wrap="square" rtlCol="0">
              <a:spAutoFit/>
            </a:bodyPr>
            <a:lstStyle/>
            <a:p>
              <a:pPr algn="dist"/>
              <a:r>
                <a:rPr lang="en-US" altLang="zh-CN" sz="4400" dirty="0" smtClean="0">
                  <a:latin typeface="Impact" panose="020B0806030902050204" pitchFamily="34" charset="0"/>
                  <a:ea typeface="方正兰亭粗黑简体" panose="02000000000000000000" pitchFamily="2" charset="-122"/>
                </a:rPr>
                <a:t>3.1</a:t>
              </a:r>
              <a:endParaRPr lang="zh-CN" altLang="en-US" sz="4400" dirty="0">
                <a:latin typeface="Impact" panose="020B0806030902050204" pitchFamily="34" charset="0"/>
                <a:ea typeface="方正兰亭粗黑简体" panose="02000000000000000000" pitchFamily="2" charset="-122"/>
              </a:endParaRPr>
            </a:p>
          </p:txBody>
        </p:sp>
      </p:grpSp>
      <p:pic>
        <p:nvPicPr>
          <p:cNvPr id="19" name="图片 18"/>
          <p:cNvPicPr/>
          <p:nvPr/>
        </p:nvPicPr>
        <p:blipFill>
          <a:blip r:embed="rId2"/>
          <a:stretch>
            <a:fillRect/>
          </a:stretch>
        </p:blipFill>
        <p:spPr>
          <a:xfrm>
            <a:off x="1597889" y="2351145"/>
            <a:ext cx="9365674" cy="3353021"/>
          </a:xfrm>
          <a:prstGeom prst="rect">
            <a:avLst/>
          </a:prstGeom>
          <a:noFill/>
          <a:ln>
            <a:noFill/>
          </a:ln>
        </p:spPr>
      </p:pic>
      <p:sp>
        <p:nvSpPr>
          <p:cNvPr id="20" name="文本框 19"/>
          <p:cNvSpPr txBox="1"/>
          <p:nvPr/>
        </p:nvSpPr>
        <p:spPr>
          <a:xfrm>
            <a:off x="1955099" y="1150816"/>
            <a:ext cx="6695807" cy="1200329"/>
          </a:xfrm>
          <a:prstGeom prst="rect">
            <a:avLst/>
          </a:prstGeom>
          <a:noFill/>
        </p:spPr>
        <p:txBody>
          <a:bodyPr wrap="square" rtlCol="0">
            <a:spAutoFit/>
          </a:bodyPr>
          <a:lstStyle/>
          <a:p>
            <a:r>
              <a:rPr lang="en-US" altLang="zh-CN" dirty="0" smtClean="0"/>
              <a:t>       Vl5x</a:t>
            </a:r>
            <a:r>
              <a:rPr lang="zh-CN" altLang="en-US" dirty="0" smtClean="0"/>
              <a:t>是结合</a:t>
            </a:r>
            <a:r>
              <a:rPr lang="en-US" altLang="zh-CN" dirty="0" smtClean="0"/>
              <a:t>cookie</a:t>
            </a:r>
            <a:r>
              <a:rPr lang="zh-CN" altLang="en-US" dirty="0" smtClean="0"/>
              <a:t>再通过</a:t>
            </a:r>
            <a:r>
              <a:rPr lang="en-US" altLang="zh-CN" dirty="0" smtClean="0"/>
              <a:t>sha1,hex,md5,base64</a:t>
            </a:r>
            <a:r>
              <a:rPr lang="zh-CN" altLang="en-US" dirty="0" smtClean="0"/>
              <a:t>进行加密之后得到。</a:t>
            </a:r>
            <a:endParaRPr lang="en-US" altLang="zh-CN" dirty="0" smtClean="0"/>
          </a:p>
          <a:p>
            <a:r>
              <a:rPr lang="zh-CN" altLang="en-US" dirty="0" smtClean="0"/>
              <a:t>      通过</a:t>
            </a:r>
            <a:r>
              <a:rPr lang="en-US" altLang="zh-CN" dirty="0" smtClean="0"/>
              <a:t>chrome</a:t>
            </a:r>
            <a:r>
              <a:rPr lang="zh-CN" altLang="en-US" dirty="0" smtClean="0"/>
              <a:t>开发工具全局搜索</a:t>
            </a:r>
            <a:r>
              <a:rPr lang="en-US" altLang="zh-CN" dirty="0" smtClean="0"/>
              <a:t>vl5x,</a:t>
            </a:r>
            <a:r>
              <a:rPr lang="zh-CN" altLang="en-US" dirty="0" smtClean="0"/>
              <a:t>发现</a:t>
            </a:r>
            <a:r>
              <a:rPr lang="en-US" altLang="zh-CN" dirty="0" smtClean="0"/>
              <a:t>vl5x</a:t>
            </a:r>
            <a:r>
              <a:rPr lang="zh-CN" altLang="en-US" dirty="0" smtClean="0"/>
              <a:t>由</a:t>
            </a:r>
            <a:r>
              <a:rPr lang="en-US" altLang="zh-CN" dirty="0" err="1" smtClean="0"/>
              <a:t>getKey</a:t>
            </a:r>
            <a:r>
              <a:rPr lang="en-US" altLang="zh-CN" dirty="0" smtClean="0"/>
              <a:t>()</a:t>
            </a:r>
            <a:r>
              <a:rPr lang="zh-CN" altLang="en-US" dirty="0" smtClean="0"/>
              <a:t>生成。</a:t>
            </a:r>
            <a:endParaRPr lang="en-US" altLang="zh-CN" dirty="0" smtClean="0"/>
          </a:p>
          <a:p>
            <a:r>
              <a:rPr lang="zh-CN" altLang="en-US" dirty="0" smtClean="0"/>
              <a:t>将</a:t>
            </a:r>
            <a:r>
              <a:rPr lang="en-US" altLang="zh-CN" dirty="0" err="1" smtClean="0"/>
              <a:t>getKey</a:t>
            </a:r>
            <a:r>
              <a:rPr lang="en-US" altLang="zh-CN" dirty="0" smtClean="0"/>
              <a:t>()</a:t>
            </a:r>
            <a:r>
              <a:rPr lang="zh-CN" altLang="en-US" dirty="0" smtClean="0"/>
              <a:t>格式化之后：</a:t>
            </a:r>
            <a:endParaRPr lang="zh-CN" altLang="en-US" dirty="0"/>
          </a:p>
        </p:txBody>
      </p:sp>
      <p:sp>
        <p:nvSpPr>
          <p:cNvPr id="21" name="文本框 20"/>
          <p:cNvSpPr txBox="1"/>
          <p:nvPr/>
        </p:nvSpPr>
        <p:spPr>
          <a:xfrm>
            <a:off x="1523999" y="5704166"/>
            <a:ext cx="8407014" cy="645814"/>
          </a:xfrm>
          <a:prstGeom prst="rect">
            <a:avLst/>
          </a:prstGeom>
          <a:noFill/>
        </p:spPr>
        <p:txBody>
          <a:bodyPr wrap="square" rtlCol="0">
            <a:spAutoFit/>
          </a:bodyPr>
          <a:lstStyle/>
          <a:p>
            <a:r>
              <a:rPr lang="zh-CN" altLang="en-US" dirty="0" smtClean="0"/>
              <a:t>       将代码中的</a:t>
            </a:r>
            <a:r>
              <a:rPr lang="en-US" altLang="zh-CN" dirty="0" err="1" smtClean="0"/>
              <a:t>eval</a:t>
            </a:r>
            <a:r>
              <a:rPr lang="zh-CN" altLang="en-US" dirty="0" smtClean="0"/>
              <a:t>去掉，在</a:t>
            </a:r>
            <a:r>
              <a:rPr lang="en-US" altLang="zh-CN" dirty="0" smtClean="0"/>
              <a:t>chrome</a:t>
            </a:r>
            <a:r>
              <a:rPr lang="zh-CN" altLang="en-US" dirty="0" smtClean="0"/>
              <a:t>中执行</a:t>
            </a:r>
            <a:r>
              <a:rPr lang="en-US" altLang="zh-CN" dirty="0" smtClean="0"/>
              <a:t>_</a:t>
            </a:r>
            <a:r>
              <a:rPr lang="en-US" altLang="zh-CN" dirty="0" err="1" smtClean="0"/>
              <a:t>fxxx</a:t>
            </a:r>
            <a:r>
              <a:rPr lang="zh-CN" altLang="en-US" dirty="0" smtClean="0"/>
              <a:t>，解密后得到</a:t>
            </a:r>
            <a:r>
              <a:rPr lang="en-US" altLang="zh-CN" dirty="0" smtClean="0"/>
              <a:t>2000</a:t>
            </a:r>
            <a:r>
              <a:rPr lang="zh-CN" altLang="en-US" dirty="0" smtClean="0"/>
              <a:t>多行的内容，其中有</a:t>
            </a:r>
            <a:r>
              <a:rPr lang="en-US" altLang="zh-CN" dirty="0" smtClean="0"/>
              <a:t>400</a:t>
            </a:r>
            <a:r>
              <a:rPr lang="zh-CN" altLang="en-US" dirty="0" smtClean="0"/>
              <a:t>个随机的</a:t>
            </a:r>
            <a:r>
              <a:rPr lang="en-US" altLang="zh-CN" dirty="0" err="1" smtClean="0"/>
              <a:t>makeKey</a:t>
            </a:r>
            <a:r>
              <a:rPr lang="zh-CN" altLang="en-US" dirty="0" smtClean="0"/>
              <a:t>函数</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2572" y="3453691"/>
            <a:ext cx="1493819" cy="400110"/>
          </a:xfrm>
          <a:prstGeom prst="rect">
            <a:avLst/>
          </a:prstGeom>
        </p:spPr>
        <p:txBody>
          <a:bodyPr wrap="square">
            <a:spAutoFit/>
          </a:bodyPr>
          <a:lstStyle/>
          <a:p>
            <a:pPr algn="ctr"/>
            <a:r>
              <a:rPr lang="zh-CN" altLang="zh-CN" sz="2000" dirty="0">
                <a:solidFill>
                  <a:schemeClr val="bg1"/>
                </a:solidFill>
                <a:latin typeface="华文细黑" panose="02010600040101010101" pitchFamily="2" charset="-122"/>
                <a:ea typeface="华文细黑" panose="02010600040101010101" pitchFamily="2" charset="-122"/>
              </a:rPr>
              <a:t>研究</a:t>
            </a:r>
            <a:r>
              <a:rPr lang="zh-CN" altLang="zh-CN" sz="2000" dirty="0" smtClean="0">
                <a:solidFill>
                  <a:schemeClr val="bg1"/>
                </a:solidFill>
                <a:latin typeface="华文细黑" panose="02010600040101010101" pitchFamily="2" charset="-122"/>
                <a:ea typeface="华文细黑" panose="02010600040101010101" pitchFamily="2" charset="-122"/>
              </a:rPr>
              <a:t>观</a:t>
            </a:r>
            <a:r>
              <a:rPr lang="en-US" altLang="zh-CN" sz="2000" dirty="0" smtClean="0">
                <a:solidFill>
                  <a:schemeClr val="bg1"/>
                </a:solidFill>
                <a:latin typeface="华文细黑" panose="02010600040101010101" pitchFamily="2" charset="-122"/>
                <a:ea typeface="华文细黑" panose="02010600040101010101" pitchFamily="2" charset="-122"/>
              </a:rPr>
              <a:t>1</a:t>
            </a:r>
            <a:endParaRPr lang="zh-CN" altLang="en-US" sz="1865" dirty="0">
              <a:solidFill>
                <a:schemeClr val="bg1"/>
              </a:solidFill>
              <a:latin typeface="华文细黑" panose="02010600040101010101" pitchFamily="2" charset="-122"/>
              <a:ea typeface="华文细黑" panose="02010600040101010101" pitchFamily="2" charset="-122"/>
            </a:endParaRPr>
          </a:p>
        </p:txBody>
      </p:sp>
      <p:sp>
        <p:nvSpPr>
          <p:cNvPr id="68" name="文本框 67"/>
          <p:cNvSpPr txBox="1"/>
          <p:nvPr/>
        </p:nvSpPr>
        <p:spPr>
          <a:xfrm rot="10800000" flipV="1">
            <a:off x="1731106" y="411953"/>
            <a:ext cx="2225246" cy="584775"/>
          </a:xfrm>
          <a:prstGeom prst="rect">
            <a:avLst/>
          </a:prstGeom>
          <a:noFill/>
        </p:spPr>
        <p:txBody>
          <a:bodyPr wrap="square" rtlCol="0">
            <a:spAutoFit/>
          </a:bodyPr>
          <a:lstStyle/>
          <a:p>
            <a:pPr algn="just">
              <a:spcAft>
                <a:spcPts val="0"/>
              </a:spcAft>
            </a:pPr>
            <a:r>
              <a:rPr lang="zh-CN" altLang="en-US" sz="32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列表页解密</a:t>
            </a:r>
            <a:endParaRPr lang="zh-CN" altLang="zh-CN" sz="3200" kern="100" dirty="0">
              <a:latin typeface="方正兰亭粗黑简体" panose="02000000000000000000" pitchFamily="2" charset="-122"/>
              <a:ea typeface="方正兰亭粗黑简体" panose="02000000000000000000" pitchFamily="2" charset="-122"/>
              <a:cs typeface="Times New Roman" panose="02020603050405020304" pitchFamily="18" charset="0"/>
            </a:endParaRPr>
          </a:p>
        </p:txBody>
      </p:sp>
      <p:grpSp>
        <p:nvGrpSpPr>
          <p:cNvPr id="38" name="组合 37"/>
          <p:cNvGrpSpPr/>
          <p:nvPr/>
        </p:nvGrpSpPr>
        <p:grpSpPr>
          <a:xfrm>
            <a:off x="310028" y="279123"/>
            <a:ext cx="1213971" cy="973839"/>
            <a:chOff x="310029" y="279122"/>
            <a:chExt cx="1085080" cy="1040812"/>
          </a:xfrm>
        </p:grpSpPr>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40" name="文本框 39"/>
            <p:cNvSpPr txBox="1"/>
            <p:nvPr/>
          </p:nvSpPr>
          <p:spPr>
            <a:xfrm>
              <a:off x="338165" y="295423"/>
              <a:ext cx="832310" cy="822357"/>
            </a:xfrm>
            <a:prstGeom prst="rect">
              <a:avLst/>
            </a:prstGeom>
            <a:noFill/>
          </p:spPr>
          <p:txBody>
            <a:bodyPr wrap="square" rtlCol="0">
              <a:spAutoFit/>
            </a:bodyPr>
            <a:lstStyle/>
            <a:p>
              <a:pPr algn="dist"/>
              <a:r>
                <a:rPr lang="en-US" altLang="zh-CN" sz="4400" dirty="0" smtClean="0">
                  <a:latin typeface="Impact" panose="020B0806030902050204" pitchFamily="34" charset="0"/>
                  <a:ea typeface="方正兰亭粗黑简体" panose="02000000000000000000" pitchFamily="2" charset="-122"/>
                </a:rPr>
                <a:t>3.1</a:t>
              </a:r>
              <a:endParaRPr lang="zh-CN" altLang="en-US" sz="4400" dirty="0">
                <a:latin typeface="Impact" panose="020B0806030902050204" pitchFamily="34" charset="0"/>
                <a:ea typeface="方正兰亭粗黑简体" panose="02000000000000000000" pitchFamily="2" charset="-122"/>
              </a:endParaRPr>
            </a:p>
          </p:txBody>
        </p:sp>
      </p:grpSp>
      <p:pic>
        <p:nvPicPr>
          <p:cNvPr id="11" name="图片 10" descr="D:\File\QQFiles\MobileFile\Image\{76_76BP]0(81{6%9O)3FLO.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016" y="2358341"/>
            <a:ext cx="6253019" cy="3275841"/>
          </a:xfrm>
          <a:prstGeom prst="rect">
            <a:avLst/>
          </a:prstGeom>
          <a:noFill/>
          <a:ln>
            <a:noFill/>
          </a:ln>
        </p:spPr>
      </p:pic>
      <p:pic>
        <p:nvPicPr>
          <p:cNvPr id="13" name="图片 12"/>
          <p:cNvPicPr/>
          <p:nvPr/>
        </p:nvPicPr>
        <p:blipFill>
          <a:blip r:embed="rId3"/>
          <a:stretch>
            <a:fillRect/>
          </a:stretch>
        </p:blipFill>
        <p:spPr>
          <a:xfrm>
            <a:off x="7019637" y="2441358"/>
            <a:ext cx="4864065" cy="3192824"/>
          </a:xfrm>
          <a:prstGeom prst="rect">
            <a:avLst/>
          </a:prstGeom>
          <a:noFill/>
          <a:ln>
            <a:noFill/>
          </a:ln>
        </p:spPr>
      </p:pic>
      <p:sp>
        <p:nvSpPr>
          <p:cNvPr id="14" name="文本框 13"/>
          <p:cNvSpPr txBox="1"/>
          <p:nvPr/>
        </p:nvSpPr>
        <p:spPr>
          <a:xfrm>
            <a:off x="1037086" y="1088182"/>
            <a:ext cx="9181555" cy="1200329"/>
          </a:xfrm>
          <a:prstGeom prst="rect">
            <a:avLst/>
          </a:prstGeom>
          <a:noFill/>
        </p:spPr>
        <p:txBody>
          <a:bodyPr wrap="square" rtlCol="0">
            <a:spAutoFit/>
          </a:bodyPr>
          <a:lstStyle/>
          <a:p>
            <a:r>
              <a:rPr lang="en-US" altLang="zh-CN" dirty="0" smtClean="0"/>
              <a:t>         </a:t>
            </a:r>
            <a:r>
              <a:rPr lang="zh-CN" altLang="zh-CN" dirty="0" smtClean="0">
                <a:latin typeface="+mn-ea"/>
              </a:rPr>
              <a:t>首先</a:t>
            </a:r>
            <a:r>
              <a:rPr lang="zh-CN" altLang="zh-CN" dirty="0">
                <a:latin typeface="+mn-ea"/>
              </a:rPr>
              <a:t>通过</a:t>
            </a:r>
            <a:r>
              <a:rPr lang="en-US" altLang="zh-CN" dirty="0" err="1">
                <a:latin typeface="+mn-ea"/>
              </a:rPr>
              <a:t>strTolong</a:t>
            </a:r>
            <a:r>
              <a:rPr lang="zh-CN" altLang="zh-CN" dirty="0">
                <a:latin typeface="+mn-ea"/>
              </a:rPr>
              <a:t>（</a:t>
            </a:r>
            <a:r>
              <a:rPr lang="en-US" altLang="zh-CN" dirty="0">
                <a:latin typeface="+mn-ea"/>
              </a:rPr>
              <a:t>cookie</a:t>
            </a:r>
            <a:r>
              <a:rPr lang="zh-CN" altLang="zh-CN" dirty="0">
                <a:latin typeface="+mn-ea"/>
              </a:rPr>
              <a:t>）将</a:t>
            </a:r>
            <a:r>
              <a:rPr lang="en-US" altLang="zh-CN" dirty="0">
                <a:latin typeface="+mn-ea"/>
              </a:rPr>
              <a:t>cookie</a:t>
            </a:r>
            <a:r>
              <a:rPr lang="zh-CN" altLang="zh-CN" dirty="0">
                <a:latin typeface="+mn-ea"/>
              </a:rPr>
              <a:t>的长度位数逐次递增和</a:t>
            </a:r>
            <a:r>
              <a:rPr lang="en-US" altLang="zh-CN" dirty="0">
                <a:latin typeface="+mn-ea"/>
              </a:rPr>
              <a:t>16</a:t>
            </a:r>
            <a:r>
              <a:rPr lang="zh-CN" altLang="zh-CN" dirty="0">
                <a:latin typeface="+mn-ea"/>
              </a:rPr>
              <a:t>取模之后进行移位再叠加得到一个长度数值，</a:t>
            </a:r>
            <a:r>
              <a:rPr lang="en-US" altLang="zh-CN" dirty="0" err="1">
                <a:latin typeface="+mn-ea"/>
              </a:rPr>
              <a:t>getKey</a:t>
            </a:r>
            <a:r>
              <a:rPr lang="zh-CN" altLang="zh-CN" dirty="0">
                <a:latin typeface="+mn-ea"/>
              </a:rPr>
              <a:t>中再将这个长度数值和</a:t>
            </a:r>
            <a:r>
              <a:rPr lang="en-US" altLang="zh-CN" dirty="0" err="1">
                <a:latin typeface="+mn-ea"/>
              </a:rPr>
              <a:t>makeKey</a:t>
            </a:r>
            <a:r>
              <a:rPr lang="zh-CN" altLang="zh-CN" dirty="0">
                <a:latin typeface="+mn-ea"/>
              </a:rPr>
              <a:t>函数的个数进行取模得到</a:t>
            </a:r>
            <a:r>
              <a:rPr lang="en-US" altLang="zh-CN" dirty="0">
                <a:latin typeface="+mn-ea"/>
              </a:rPr>
              <a:t>index</a:t>
            </a:r>
            <a:r>
              <a:rPr lang="zh-CN" altLang="zh-CN" dirty="0">
                <a:latin typeface="+mn-ea"/>
              </a:rPr>
              <a:t>，最后将</a:t>
            </a:r>
            <a:r>
              <a:rPr lang="en-US" altLang="zh-CN" dirty="0">
                <a:latin typeface="+mn-ea"/>
              </a:rPr>
              <a:t>cookie</a:t>
            </a:r>
            <a:r>
              <a:rPr lang="zh-CN" altLang="zh-CN" dirty="0">
                <a:latin typeface="+mn-ea"/>
              </a:rPr>
              <a:t>放到这个随机的</a:t>
            </a:r>
            <a:r>
              <a:rPr lang="en-US" altLang="zh-CN" dirty="0" err="1">
                <a:latin typeface="+mn-ea"/>
              </a:rPr>
              <a:t>makeKey_index</a:t>
            </a:r>
            <a:r>
              <a:rPr lang="zh-CN" altLang="zh-CN" dirty="0">
                <a:latin typeface="+mn-ea"/>
              </a:rPr>
              <a:t>中</a:t>
            </a:r>
            <a:r>
              <a:rPr lang="zh-CN" altLang="zh-CN" dirty="0" smtClean="0">
                <a:latin typeface="+mn-ea"/>
              </a:rPr>
              <a:t>通过</a:t>
            </a:r>
            <a:r>
              <a:rPr lang="en-US" altLang="zh-CN" dirty="0" smtClean="0">
                <a:latin typeface="+mn-ea"/>
              </a:rPr>
              <a:t>base64</a:t>
            </a:r>
            <a:r>
              <a:rPr lang="zh-CN" altLang="en-US" dirty="0" smtClean="0">
                <a:latin typeface="+mn-ea"/>
              </a:rPr>
              <a:t>或者</a:t>
            </a:r>
            <a:r>
              <a:rPr lang="en-US" altLang="zh-CN" dirty="0" smtClean="0">
                <a:latin typeface="+mn-ea"/>
              </a:rPr>
              <a:t>hex_md5</a:t>
            </a:r>
            <a:r>
              <a:rPr lang="zh-CN" altLang="zh-CN" dirty="0">
                <a:latin typeface="+mn-ea"/>
              </a:rPr>
              <a:t>结合几个随机的</a:t>
            </a:r>
            <a:r>
              <a:rPr lang="en-US" altLang="zh-CN" dirty="0" err="1">
                <a:latin typeface="+mn-ea"/>
              </a:rPr>
              <a:t>makeKey</a:t>
            </a:r>
            <a:r>
              <a:rPr lang="zh-CN" altLang="zh-CN" dirty="0">
                <a:latin typeface="+mn-ea"/>
              </a:rPr>
              <a:t>再次进行加密</a:t>
            </a:r>
            <a:r>
              <a:rPr lang="zh-CN" altLang="zh-CN" dirty="0"/>
              <a:t>。</a:t>
            </a:r>
            <a:endParaRPr lang="zh-CN" altLang="en-US" dirty="0"/>
          </a:p>
        </p:txBody>
      </p:sp>
      <p:sp>
        <p:nvSpPr>
          <p:cNvPr id="15" name="文本框 14"/>
          <p:cNvSpPr txBox="1"/>
          <p:nvPr/>
        </p:nvSpPr>
        <p:spPr>
          <a:xfrm>
            <a:off x="1272682" y="5750598"/>
            <a:ext cx="6986727" cy="369332"/>
          </a:xfrm>
          <a:prstGeom prst="rect">
            <a:avLst/>
          </a:prstGeom>
          <a:noFill/>
        </p:spPr>
        <p:txBody>
          <a:bodyPr wrap="square" rtlCol="0">
            <a:spAutoFit/>
          </a:bodyPr>
          <a:lstStyle/>
          <a:p>
            <a:r>
              <a:rPr lang="zh-CN" altLang="en-US" dirty="0" smtClean="0"/>
              <a:t>再加入</a:t>
            </a:r>
            <a:r>
              <a:rPr lang="en-US" altLang="zh-CN" dirty="0" smtClean="0"/>
              <a:t>sha1.js,md5.js,base64.js</a:t>
            </a:r>
            <a:r>
              <a:rPr lang="zh-CN" altLang="en-US" dirty="0" smtClean="0"/>
              <a:t>最终得到</a:t>
            </a:r>
            <a:r>
              <a:rPr lang="en-US" altLang="zh-CN" dirty="0" smtClean="0"/>
              <a:t>vl5x</a:t>
            </a:r>
            <a:r>
              <a:rPr lang="zh-CN" altLang="en-US" dirty="0" smtClean="0"/>
              <a:t>字段需要的</a:t>
            </a:r>
            <a:r>
              <a:rPr lang="en-US" altLang="zh-CN" dirty="0" err="1" smtClean="0"/>
              <a:t>getKey</a:t>
            </a:r>
            <a:r>
              <a:rPr lang="en-US" altLang="zh-CN" dirty="0" smtClean="0"/>
              <a:t>()</a:t>
            </a:r>
            <a:r>
              <a:rPr lang="zh-CN" altLang="en-US" dirty="0" smtClean="0"/>
              <a:t>函数。</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2572" y="3453691"/>
            <a:ext cx="1493819" cy="400110"/>
          </a:xfrm>
          <a:prstGeom prst="rect">
            <a:avLst/>
          </a:prstGeom>
        </p:spPr>
        <p:txBody>
          <a:bodyPr wrap="square">
            <a:spAutoFit/>
          </a:bodyPr>
          <a:lstStyle/>
          <a:p>
            <a:pPr algn="ctr"/>
            <a:r>
              <a:rPr lang="zh-CN" altLang="zh-CN" sz="2000" dirty="0">
                <a:solidFill>
                  <a:schemeClr val="bg1"/>
                </a:solidFill>
                <a:latin typeface="华文细黑" panose="02010600040101010101" pitchFamily="2" charset="-122"/>
                <a:ea typeface="华文细黑" panose="02010600040101010101" pitchFamily="2" charset="-122"/>
              </a:rPr>
              <a:t>研究</a:t>
            </a:r>
            <a:r>
              <a:rPr lang="zh-CN" altLang="zh-CN" sz="2000" dirty="0" smtClean="0">
                <a:solidFill>
                  <a:schemeClr val="bg1"/>
                </a:solidFill>
                <a:latin typeface="华文细黑" panose="02010600040101010101" pitchFamily="2" charset="-122"/>
                <a:ea typeface="华文细黑" panose="02010600040101010101" pitchFamily="2" charset="-122"/>
              </a:rPr>
              <a:t>观</a:t>
            </a:r>
            <a:r>
              <a:rPr lang="en-US" altLang="zh-CN" sz="2000" dirty="0" smtClean="0">
                <a:solidFill>
                  <a:schemeClr val="bg1"/>
                </a:solidFill>
                <a:latin typeface="华文细黑" panose="02010600040101010101" pitchFamily="2" charset="-122"/>
                <a:ea typeface="华文细黑" panose="02010600040101010101" pitchFamily="2" charset="-122"/>
              </a:rPr>
              <a:t>1</a:t>
            </a:r>
            <a:endParaRPr lang="zh-CN" altLang="en-US" sz="1865" dirty="0">
              <a:solidFill>
                <a:schemeClr val="bg1"/>
              </a:solidFill>
              <a:latin typeface="华文细黑" panose="02010600040101010101" pitchFamily="2" charset="-122"/>
              <a:ea typeface="华文细黑" panose="02010600040101010101" pitchFamily="2" charset="-122"/>
            </a:endParaRPr>
          </a:p>
        </p:txBody>
      </p:sp>
      <p:sp>
        <p:nvSpPr>
          <p:cNvPr id="68" name="文本框 67"/>
          <p:cNvSpPr txBox="1"/>
          <p:nvPr/>
        </p:nvSpPr>
        <p:spPr>
          <a:xfrm>
            <a:off x="529457" y="1445595"/>
            <a:ext cx="994542" cy="2862322"/>
          </a:xfrm>
          <a:prstGeom prst="rect">
            <a:avLst/>
          </a:prstGeom>
          <a:noFill/>
        </p:spPr>
        <p:txBody>
          <a:bodyPr wrap="square" rtlCol="0">
            <a:spAutoFit/>
          </a:bodyPr>
          <a:lstStyle/>
          <a:p>
            <a:pPr algn="just">
              <a:spcAft>
                <a:spcPts val="0"/>
              </a:spcAft>
            </a:pPr>
            <a:r>
              <a:rPr lang="zh-CN" altLang="en-US" sz="36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列表页</a:t>
            </a:r>
            <a:endParaRPr lang="en-US" altLang="zh-CN" sz="36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endParaRPr>
          </a:p>
          <a:p>
            <a:pPr algn="just">
              <a:spcAft>
                <a:spcPts val="0"/>
              </a:spcAft>
            </a:pPr>
            <a:r>
              <a:rPr lang="zh-CN" altLang="en-US" sz="3600" kern="100" dirty="0">
                <a:latin typeface="方正兰亭粗黑简体" panose="02000000000000000000" pitchFamily="2" charset="-122"/>
                <a:ea typeface="方正兰亭粗黑简体" panose="02000000000000000000" pitchFamily="2" charset="-122"/>
                <a:cs typeface="Times New Roman" panose="02020603050405020304" pitchFamily="18" charset="0"/>
              </a:rPr>
              <a:t>解密</a:t>
            </a:r>
            <a:endParaRPr lang="zh-CN" altLang="zh-CN" sz="3600" kern="100" dirty="0">
              <a:latin typeface="方正兰亭粗黑简体" panose="02000000000000000000" pitchFamily="2" charset="-122"/>
              <a:ea typeface="方正兰亭粗黑简体" panose="02000000000000000000" pitchFamily="2" charset="-122"/>
              <a:cs typeface="Times New Roman" panose="02020603050405020304" pitchFamily="18" charset="0"/>
            </a:endParaRPr>
          </a:p>
        </p:txBody>
      </p:sp>
      <p:grpSp>
        <p:nvGrpSpPr>
          <p:cNvPr id="38" name="组合 37"/>
          <p:cNvGrpSpPr/>
          <p:nvPr/>
        </p:nvGrpSpPr>
        <p:grpSpPr>
          <a:xfrm>
            <a:off x="310028" y="279123"/>
            <a:ext cx="1213971" cy="973839"/>
            <a:chOff x="310029" y="279122"/>
            <a:chExt cx="1085080" cy="1040812"/>
          </a:xfrm>
        </p:grpSpPr>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40" name="文本框 39"/>
            <p:cNvSpPr txBox="1"/>
            <p:nvPr/>
          </p:nvSpPr>
          <p:spPr>
            <a:xfrm>
              <a:off x="338165" y="295423"/>
              <a:ext cx="832310" cy="822357"/>
            </a:xfrm>
            <a:prstGeom prst="rect">
              <a:avLst/>
            </a:prstGeom>
            <a:noFill/>
          </p:spPr>
          <p:txBody>
            <a:bodyPr wrap="square" rtlCol="0">
              <a:spAutoFit/>
            </a:bodyPr>
            <a:lstStyle/>
            <a:p>
              <a:pPr algn="dist"/>
              <a:r>
                <a:rPr lang="en-US" altLang="zh-CN" sz="4400" dirty="0" smtClean="0">
                  <a:latin typeface="Impact" panose="020B0806030902050204" pitchFamily="34" charset="0"/>
                  <a:ea typeface="方正兰亭粗黑简体" panose="02000000000000000000" pitchFamily="2" charset="-122"/>
                </a:rPr>
                <a:t>3.1</a:t>
              </a:r>
              <a:endParaRPr lang="zh-CN" altLang="en-US" sz="4400" dirty="0">
                <a:latin typeface="Impact" panose="020B0806030902050204" pitchFamily="34" charset="0"/>
                <a:ea typeface="方正兰亭粗黑简体" panose="02000000000000000000" pitchFamily="2" charset="-122"/>
              </a:endParaRPr>
            </a:p>
          </p:txBody>
        </p:sp>
      </p:grpSp>
      <p:sp>
        <p:nvSpPr>
          <p:cNvPr id="9" name="文本框 8"/>
          <p:cNvSpPr txBox="1"/>
          <p:nvPr/>
        </p:nvSpPr>
        <p:spPr>
          <a:xfrm>
            <a:off x="1555477" y="761106"/>
            <a:ext cx="9181555" cy="923330"/>
          </a:xfrm>
          <a:prstGeom prst="rect">
            <a:avLst/>
          </a:prstGeom>
          <a:noFill/>
        </p:spPr>
        <p:txBody>
          <a:bodyPr wrap="square" rtlCol="0">
            <a:spAutoFit/>
          </a:bodyPr>
          <a:lstStyle/>
          <a:p>
            <a:r>
              <a:rPr lang="en-US" altLang="zh-CN" dirty="0" smtClean="0"/>
              <a:t>         </a:t>
            </a:r>
            <a:r>
              <a:rPr lang="zh-CN" altLang="en-US" dirty="0" smtClean="0">
                <a:latin typeface="+mn-ea"/>
              </a:rPr>
              <a:t>但是还需要</a:t>
            </a:r>
            <a:r>
              <a:rPr lang="en-US" altLang="zh-CN" dirty="0" smtClean="0">
                <a:latin typeface="+mn-ea"/>
              </a:rPr>
              <a:t>cookie</a:t>
            </a:r>
            <a:r>
              <a:rPr lang="zh-CN" altLang="en-US" dirty="0" smtClean="0">
                <a:latin typeface="+mn-ea"/>
              </a:rPr>
              <a:t>的值。</a:t>
            </a:r>
            <a:r>
              <a:rPr lang="en-US" altLang="zh-CN" dirty="0" smtClean="0">
                <a:latin typeface="+mn-ea"/>
              </a:rPr>
              <a:t>Cookie</a:t>
            </a:r>
            <a:r>
              <a:rPr lang="zh-CN" altLang="en-US" dirty="0" smtClean="0">
                <a:latin typeface="+mn-ea"/>
              </a:rPr>
              <a:t>生成比较复杂，需要经过多个加密的</a:t>
            </a:r>
            <a:r>
              <a:rPr lang="en-US" altLang="zh-CN" dirty="0" err="1" smtClean="0">
                <a:latin typeface="+mn-ea"/>
              </a:rPr>
              <a:t>Js</a:t>
            </a:r>
            <a:r>
              <a:rPr lang="en-US" altLang="zh-CN" dirty="0" smtClean="0">
                <a:latin typeface="+mn-ea"/>
              </a:rPr>
              <a:t>, 5</a:t>
            </a:r>
            <a:r>
              <a:rPr lang="zh-CN" altLang="en-US" dirty="0" smtClean="0">
                <a:latin typeface="+mn-ea"/>
              </a:rPr>
              <a:t>月中下旬跟踪</a:t>
            </a:r>
            <a:r>
              <a:rPr lang="en-US" altLang="zh-CN" dirty="0" err="1" smtClean="0">
                <a:latin typeface="+mn-ea"/>
              </a:rPr>
              <a:t>wzws_cid</a:t>
            </a:r>
            <a:r>
              <a:rPr lang="zh-CN" altLang="en-US" dirty="0" smtClean="0">
                <a:latin typeface="+mn-ea"/>
              </a:rPr>
              <a:t>字段请求地址信息发现是通过</a:t>
            </a:r>
            <a:r>
              <a:rPr lang="en-US" altLang="zh-CN" dirty="0" smtClean="0">
                <a:latin typeface="+mn-ea"/>
              </a:rPr>
              <a:t>JS</a:t>
            </a:r>
            <a:r>
              <a:rPr lang="zh-CN" altLang="en-US" dirty="0" smtClean="0">
                <a:latin typeface="+mn-ea"/>
              </a:rPr>
              <a:t>加密在代码中动态生成的请求地址，不易破解。于是使用</a:t>
            </a:r>
            <a:r>
              <a:rPr lang="en-US" altLang="zh-CN" dirty="0" smtClean="0">
                <a:latin typeface="+mn-ea"/>
              </a:rPr>
              <a:t>selenium</a:t>
            </a:r>
            <a:r>
              <a:rPr lang="zh-CN" altLang="en-US" dirty="0" smtClean="0">
                <a:latin typeface="+mn-ea"/>
              </a:rPr>
              <a:t>通过向浏览器请求从而获取</a:t>
            </a:r>
            <a:r>
              <a:rPr lang="en-US" altLang="zh-CN" dirty="0" smtClean="0">
                <a:latin typeface="+mn-ea"/>
              </a:rPr>
              <a:t>cookie</a:t>
            </a:r>
            <a:r>
              <a:rPr lang="zh-CN" altLang="en-US" dirty="0" smtClean="0">
                <a:latin typeface="+mn-ea"/>
              </a:rPr>
              <a:t>。</a:t>
            </a:r>
            <a:endParaRPr lang="zh-CN" altLang="en-US" dirty="0">
              <a:latin typeface="+mn-ea"/>
            </a:endParaRPr>
          </a:p>
        </p:txBody>
      </p:sp>
      <p:pic>
        <p:nvPicPr>
          <p:cNvPr id="10" name="图片 9"/>
          <p:cNvPicPr>
            <a:picLocks noChangeAspect="1"/>
          </p:cNvPicPr>
          <p:nvPr/>
        </p:nvPicPr>
        <p:blipFill>
          <a:blip r:embed="rId2"/>
          <a:stretch>
            <a:fillRect/>
          </a:stretch>
        </p:blipFill>
        <p:spPr>
          <a:xfrm>
            <a:off x="1631787" y="5011287"/>
            <a:ext cx="5787858" cy="1689279"/>
          </a:xfrm>
          <a:prstGeom prst="rect">
            <a:avLst/>
          </a:prstGeom>
          <a:noFill/>
          <a:ln>
            <a:noFill/>
          </a:ln>
        </p:spPr>
      </p:pic>
      <p:pic>
        <p:nvPicPr>
          <p:cNvPr id="13" name="图片 12"/>
          <p:cNvPicPr>
            <a:picLocks noChangeAspect="1"/>
          </p:cNvPicPr>
          <p:nvPr/>
        </p:nvPicPr>
        <p:blipFill>
          <a:blip r:embed="rId3"/>
          <a:stretch>
            <a:fillRect/>
          </a:stretch>
        </p:blipFill>
        <p:spPr>
          <a:xfrm>
            <a:off x="1631787" y="1696203"/>
            <a:ext cx="8210051" cy="331508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2572" y="3453691"/>
            <a:ext cx="1493819" cy="400110"/>
          </a:xfrm>
          <a:prstGeom prst="rect">
            <a:avLst/>
          </a:prstGeom>
        </p:spPr>
        <p:txBody>
          <a:bodyPr wrap="square">
            <a:spAutoFit/>
          </a:bodyPr>
          <a:lstStyle/>
          <a:p>
            <a:pPr algn="ctr"/>
            <a:r>
              <a:rPr lang="zh-CN" altLang="zh-CN" sz="2000" dirty="0">
                <a:solidFill>
                  <a:schemeClr val="bg1"/>
                </a:solidFill>
                <a:latin typeface="华文细黑" panose="02010600040101010101" pitchFamily="2" charset="-122"/>
                <a:ea typeface="华文细黑" panose="02010600040101010101" pitchFamily="2" charset="-122"/>
              </a:rPr>
              <a:t>研究</a:t>
            </a:r>
            <a:r>
              <a:rPr lang="zh-CN" altLang="zh-CN" sz="2000" dirty="0" smtClean="0">
                <a:solidFill>
                  <a:schemeClr val="bg1"/>
                </a:solidFill>
                <a:latin typeface="华文细黑" panose="02010600040101010101" pitchFamily="2" charset="-122"/>
                <a:ea typeface="华文细黑" panose="02010600040101010101" pitchFamily="2" charset="-122"/>
              </a:rPr>
              <a:t>观</a:t>
            </a:r>
            <a:r>
              <a:rPr lang="en-US" altLang="zh-CN" sz="2000" dirty="0" smtClean="0">
                <a:solidFill>
                  <a:schemeClr val="bg1"/>
                </a:solidFill>
                <a:latin typeface="华文细黑" panose="02010600040101010101" pitchFamily="2" charset="-122"/>
                <a:ea typeface="华文细黑" panose="02010600040101010101" pitchFamily="2" charset="-122"/>
              </a:rPr>
              <a:t>1</a:t>
            </a:r>
            <a:endParaRPr lang="zh-CN" altLang="en-US" sz="1865" dirty="0">
              <a:solidFill>
                <a:schemeClr val="bg1"/>
              </a:solidFill>
              <a:latin typeface="华文细黑" panose="02010600040101010101" pitchFamily="2" charset="-122"/>
              <a:ea typeface="华文细黑" panose="02010600040101010101" pitchFamily="2" charset="-122"/>
            </a:endParaRPr>
          </a:p>
        </p:txBody>
      </p:sp>
      <p:grpSp>
        <p:nvGrpSpPr>
          <p:cNvPr id="38" name="组合 37"/>
          <p:cNvGrpSpPr/>
          <p:nvPr/>
        </p:nvGrpSpPr>
        <p:grpSpPr>
          <a:xfrm>
            <a:off x="310028" y="192174"/>
            <a:ext cx="1213971" cy="973839"/>
            <a:chOff x="310029" y="279122"/>
            <a:chExt cx="1085080" cy="1040812"/>
          </a:xfrm>
        </p:grpSpPr>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40" name="文本框 39"/>
            <p:cNvSpPr txBox="1"/>
            <p:nvPr/>
          </p:nvSpPr>
          <p:spPr>
            <a:xfrm>
              <a:off x="338165" y="295423"/>
              <a:ext cx="832310" cy="822357"/>
            </a:xfrm>
            <a:prstGeom prst="rect">
              <a:avLst/>
            </a:prstGeom>
            <a:noFill/>
          </p:spPr>
          <p:txBody>
            <a:bodyPr wrap="square" rtlCol="0">
              <a:spAutoFit/>
            </a:bodyPr>
            <a:lstStyle/>
            <a:p>
              <a:pPr algn="dist"/>
              <a:r>
                <a:rPr lang="en-US" altLang="zh-CN" sz="4400" dirty="0" smtClean="0">
                  <a:latin typeface="Impact" panose="020B0806030902050204" pitchFamily="34" charset="0"/>
                  <a:ea typeface="方正兰亭粗黑简体" panose="02000000000000000000" pitchFamily="2" charset="-122"/>
                </a:rPr>
                <a:t>3.2</a:t>
              </a:r>
              <a:endParaRPr lang="zh-CN" altLang="en-US" sz="4400" dirty="0">
                <a:latin typeface="Impact" panose="020B0806030902050204" pitchFamily="34" charset="0"/>
                <a:ea typeface="方正兰亭粗黑简体" panose="02000000000000000000" pitchFamily="2" charset="-122"/>
              </a:endParaRPr>
            </a:p>
          </p:txBody>
        </p:sp>
      </p:grpSp>
      <p:sp>
        <p:nvSpPr>
          <p:cNvPr id="2" name="文本框 1"/>
          <p:cNvSpPr txBox="1"/>
          <p:nvPr/>
        </p:nvSpPr>
        <p:spPr>
          <a:xfrm>
            <a:off x="1523999" y="414456"/>
            <a:ext cx="1948873" cy="461665"/>
          </a:xfrm>
          <a:prstGeom prst="rect">
            <a:avLst/>
          </a:prstGeom>
          <a:noFill/>
        </p:spPr>
        <p:txBody>
          <a:bodyPr wrap="square" rtlCol="0">
            <a:spAutoFit/>
          </a:bodyPr>
          <a:lstStyle/>
          <a:p>
            <a:r>
              <a:rPr lang="zh-CN" altLang="en-US" sz="2400" dirty="0" smtClean="0">
                <a:ea typeface="方正兰亭粗黑简体" panose="02000000000000000000"/>
              </a:rPr>
              <a:t>详情页解密</a:t>
            </a:r>
            <a:endParaRPr lang="zh-CN" altLang="en-US" sz="2400" dirty="0">
              <a:ea typeface="方正兰亭粗黑简体" panose="02000000000000000000"/>
            </a:endParaRPr>
          </a:p>
        </p:txBody>
      </p:sp>
      <p:pic>
        <p:nvPicPr>
          <p:cNvPr id="9" name="图片 8"/>
          <p:cNvPicPr>
            <a:picLocks noChangeAspect="1"/>
          </p:cNvPicPr>
          <p:nvPr/>
        </p:nvPicPr>
        <p:blipFill>
          <a:blip r:embed="rId2"/>
          <a:srcRect b="35615"/>
          <a:stretch>
            <a:fillRect/>
          </a:stretch>
        </p:blipFill>
        <p:spPr>
          <a:xfrm>
            <a:off x="768038" y="2213615"/>
            <a:ext cx="10863819" cy="4251840"/>
          </a:xfrm>
          <a:prstGeom prst="rect">
            <a:avLst/>
          </a:prstGeom>
          <a:noFill/>
          <a:ln>
            <a:noFill/>
          </a:ln>
        </p:spPr>
      </p:pic>
      <p:sp>
        <p:nvSpPr>
          <p:cNvPr id="10" name="文本框 9"/>
          <p:cNvSpPr txBox="1"/>
          <p:nvPr/>
        </p:nvSpPr>
        <p:spPr>
          <a:xfrm>
            <a:off x="1015032" y="1083203"/>
            <a:ext cx="9332475" cy="923330"/>
          </a:xfrm>
          <a:prstGeom prst="rect">
            <a:avLst/>
          </a:prstGeom>
          <a:noFill/>
        </p:spPr>
        <p:txBody>
          <a:bodyPr wrap="square" rtlCol="0">
            <a:spAutoFit/>
          </a:bodyPr>
          <a:lstStyle/>
          <a:p>
            <a:r>
              <a:rPr lang="en-US" altLang="zh-CN" dirty="0" smtClean="0"/>
              <a:t>         </a:t>
            </a:r>
            <a:r>
              <a:rPr lang="zh-CN" altLang="en-US" dirty="0" smtClean="0"/>
              <a:t>详情页请求除了</a:t>
            </a:r>
            <a:r>
              <a:rPr lang="en-US" altLang="zh-CN" dirty="0" smtClean="0"/>
              <a:t>cookie</a:t>
            </a:r>
            <a:r>
              <a:rPr lang="zh-CN" altLang="en-US" dirty="0" smtClean="0"/>
              <a:t>之外，还需要文书</a:t>
            </a:r>
            <a:r>
              <a:rPr lang="en-US" altLang="zh-CN" dirty="0" smtClean="0"/>
              <a:t>ID</a:t>
            </a:r>
            <a:r>
              <a:rPr lang="zh-CN" altLang="en-US" dirty="0" smtClean="0"/>
              <a:t>。</a:t>
            </a:r>
            <a:endParaRPr lang="en-US" altLang="zh-CN" dirty="0" smtClean="0"/>
          </a:p>
          <a:p>
            <a:r>
              <a:rPr lang="en-US" altLang="zh-CN" dirty="0"/>
              <a:t> </a:t>
            </a:r>
            <a:r>
              <a:rPr lang="en-US" altLang="zh-CN" dirty="0" smtClean="0"/>
              <a:t>         </a:t>
            </a:r>
            <a:r>
              <a:rPr lang="zh-CN" altLang="en-US" dirty="0" smtClean="0"/>
              <a:t>通过分析详情页请求信息，发现解密文书</a:t>
            </a:r>
            <a:r>
              <a:rPr lang="en-US" altLang="zh-CN" dirty="0" smtClean="0"/>
              <a:t>ID</a:t>
            </a:r>
            <a:r>
              <a:rPr lang="zh-CN" altLang="en-US" dirty="0" smtClean="0"/>
              <a:t>需要列表页中的</a:t>
            </a:r>
            <a:r>
              <a:rPr lang="en-US" altLang="zh-CN" dirty="0" err="1" smtClean="0"/>
              <a:t>RunEval</a:t>
            </a:r>
            <a:r>
              <a:rPr lang="zh-CN" altLang="en-US" dirty="0" smtClean="0"/>
              <a:t>值，和解密前的文书</a:t>
            </a:r>
            <a:r>
              <a:rPr lang="en-US" altLang="zh-CN" dirty="0" smtClean="0"/>
              <a:t>ID</a:t>
            </a:r>
            <a:r>
              <a:rPr lang="zh-CN" altLang="en-US" dirty="0" smtClean="0"/>
              <a:t>。结合</a:t>
            </a:r>
            <a:r>
              <a:rPr lang="en-US" altLang="zh-CN" dirty="0" smtClean="0"/>
              <a:t>RawDeflate.js</a:t>
            </a:r>
            <a:r>
              <a:rPr lang="zh-CN" altLang="en-US" dirty="0"/>
              <a:t>，</a:t>
            </a:r>
            <a:r>
              <a:rPr lang="en-US" altLang="zh-CN" dirty="0" smtClean="0"/>
              <a:t>aes.js</a:t>
            </a:r>
            <a:r>
              <a:rPr lang="zh-CN" altLang="en-US" dirty="0" smtClean="0"/>
              <a:t>，</a:t>
            </a:r>
            <a:r>
              <a:rPr lang="en-US" altLang="zh-CN" dirty="0" smtClean="0"/>
              <a:t>base64.js</a:t>
            </a:r>
            <a:r>
              <a:rPr lang="zh-CN" altLang="en-US" dirty="0" smtClean="0"/>
              <a:t>，</a:t>
            </a:r>
            <a:r>
              <a:rPr lang="en-US" altLang="zh-CN" dirty="0"/>
              <a:t>pako.min.js</a:t>
            </a:r>
            <a:r>
              <a:rPr lang="zh-CN" altLang="en-US" dirty="0" smtClean="0"/>
              <a:t>进行解压，得到一篇乱码。</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2572" y="3453691"/>
            <a:ext cx="1493819" cy="400110"/>
          </a:xfrm>
          <a:prstGeom prst="rect">
            <a:avLst/>
          </a:prstGeom>
        </p:spPr>
        <p:txBody>
          <a:bodyPr wrap="square">
            <a:spAutoFit/>
          </a:bodyPr>
          <a:lstStyle/>
          <a:p>
            <a:pPr algn="ctr"/>
            <a:r>
              <a:rPr lang="zh-CN" altLang="zh-CN" sz="2000" dirty="0">
                <a:solidFill>
                  <a:schemeClr val="bg1"/>
                </a:solidFill>
                <a:latin typeface="华文细黑" panose="02010600040101010101" pitchFamily="2" charset="-122"/>
                <a:ea typeface="华文细黑" panose="02010600040101010101" pitchFamily="2" charset="-122"/>
              </a:rPr>
              <a:t>研究</a:t>
            </a:r>
            <a:r>
              <a:rPr lang="zh-CN" altLang="zh-CN" sz="2000" dirty="0" smtClean="0">
                <a:solidFill>
                  <a:schemeClr val="bg1"/>
                </a:solidFill>
                <a:latin typeface="华文细黑" panose="02010600040101010101" pitchFamily="2" charset="-122"/>
                <a:ea typeface="华文细黑" panose="02010600040101010101" pitchFamily="2" charset="-122"/>
              </a:rPr>
              <a:t>观</a:t>
            </a:r>
            <a:r>
              <a:rPr lang="en-US" altLang="zh-CN" sz="2000" dirty="0" smtClean="0">
                <a:solidFill>
                  <a:schemeClr val="bg1"/>
                </a:solidFill>
                <a:latin typeface="华文细黑" panose="02010600040101010101" pitchFamily="2" charset="-122"/>
                <a:ea typeface="华文细黑" panose="02010600040101010101" pitchFamily="2" charset="-122"/>
              </a:rPr>
              <a:t>1</a:t>
            </a:r>
            <a:endParaRPr lang="zh-CN" altLang="en-US" sz="1865" dirty="0">
              <a:solidFill>
                <a:schemeClr val="bg1"/>
              </a:solidFill>
              <a:latin typeface="华文细黑" panose="02010600040101010101" pitchFamily="2" charset="-122"/>
              <a:ea typeface="华文细黑" panose="02010600040101010101" pitchFamily="2" charset="-122"/>
            </a:endParaRPr>
          </a:p>
        </p:txBody>
      </p:sp>
      <p:grpSp>
        <p:nvGrpSpPr>
          <p:cNvPr id="38" name="组合 37"/>
          <p:cNvGrpSpPr/>
          <p:nvPr/>
        </p:nvGrpSpPr>
        <p:grpSpPr>
          <a:xfrm>
            <a:off x="310028" y="192174"/>
            <a:ext cx="1213971" cy="973839"/>
            <a:chOff x="310029" y="279122"/>
            <a:chExt cx="1085080" cy="1040812"/>
          </a:xfrm>
        </p:grpSpPr>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40" name="文本框 39"/>
            <p:cNvSpPr txBox="1"/>
            <p:nvPr/>
          </p:nvSpPr>
          <p:spPr>
            <a:xfrm>
              <a:off x="338165" y="295423"/>
              <a:ext cx="832310" cy="822357"/>
            </a:xfrm>
            <a:prstGeom prst="rect">
              <a:avLst/>
            </a:prstGeom>
            <a:noFill/>
          </p:spPr>
          <p:txBody>
            <a:bodyPr wrap="square" rtlCol="0">
              <a:spAutoFit/>
            </a:bodyPr>
            <a:lstStyle/>
            <a:p>
              <a:pPr algn="dist"/>
              <a:r>
                <a:rPr lang="en-US" altLang="zh-CN" sz="4400" dirty="0" smtClean="0">
                  <a:latin typeface="Impact" panose="020B0806030902050204" pitchFamily="34" charset="0"/>
                  <a:ea typeface="方正兰亭粗黑简体" panose="02000000000000000000" pitchFamily="2" charset="-122"/>
                </a:rPr>
                <a:t>3.2</a:t>
              </a:r>
              <a:endParaRPr lang="zh-CN" altLang="en-US" sz="4400" dirty="0">
                <a:latin typeface="Impact" panose="020B0806030902050204" pitchFamily="34" charset="0"/>
                <a:ea typeface="方正兰亭粗黑简体" panose="02000000000000000000" pitchFamily="2" charset="-122"/>
              </a:endParaRPr>
            </a:p>
          </p:txBody>
        </p:sp>
      </p:grpSp>
      <p:sp>
        <p:nvSpPr>
          <p:cNvPr id="2" name="文本框 1"/>
          <p:cNvSpPr txBox="1"/>
          <p:nvPr/>
        </p:nvSpPr>
        <p:spPr>
          <a:xfrm>
            <a:off x="1523999" y="414456"/>
            <a:ext cx="1948873" cy="461665"/>
          </a:xfrm>
          <a:prstGeom prst="rect">
            <a:avLst/>
          </a:prstGeom>
          <a:noFill/>
        </p:spPr>
        <p:txBody>
          <a:bodyPr wrap="square" rtlCol="0">
            <a:spAutoFit/>
          </a:bodyPr>
          <a:lstStyle/>
          <a:p>
            <a:r>
              <a:rPr lang="zh-CN" altLang="en-US" sz="2400" dirty="0" smtClean="0">
                <a:ea typeface="方正兰亭粗黑简体" panose="02000000000000000000"/>
              </a:rPr>
              <a:t>详情页解密</a:t>
            </a:r>
            <a:endParaRPr lang="zh-CN" altLang="en-US" sz="2400" dirty="0">
              <a:ea typeface="方正兰亭粗黑简体" panose="02000000000000000000"/>
            </a:endParaRPr>
          </a:p>
        </p:txBody>
      </p:sp>
      <p:pic>
        <p:nvPicPr>
          <p:cNvPr id="11" name="图片 10"/>
          <p:cNvPicPr/>
          <p:nvPr/>
        </p:nvPicPr>
        <p:blipFill>
          <a:blip r:embed="rId2"/>
          <a:stretch>
            <a:fillRect/>
          </a:stretch>
        </p:blipFill>
        <p:spPr>
          <a:xfrm>
            <a:off x="1106426" y="1390580"/>
            <a:ext cx="9838663" cy="452633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2572" y="3453691"/>
            <a:ext cx="1493819" cy="400110"/>
          </a:xfrm>
          <a:prstGeom prst="rect">
            <a:avLst/>
          </a:prstGeom>
        </p:spPr>
        <p:txBody>
          <a:bodyPr wrap="square">
            <a:spAutoFit/>
          </a:bodyPr>
          <a:lstStyle/>
          <a:p>
            <a:pPr algn="ctr"/>
            <a:r>
              <a:rPr lang="zh-CN" altLang="zh-CN" sz="2000" dirty="0">
                <a:solidFill>
                  <a:schemeClr val="bg1"/>
                </a:solidFill>
                <a:latin typeface="华文细黑" panose="02010600040101010101" pitchFamily="2" charset="-122"/>
                <a:ea typeface="华文细黑" panose="02010600040101010101" pitchFamily="2" charset="-122"/>
              </a:rPr>
              <a:t>研究</a:t>
            </a:r>
            <a:r>
              <a:rPr lang="zh-CN" altLang="zh-CN" sz="2000" dirty="0" smtClean="0">
                <a:solidFill>
                  <a:schemeClr val="bg1"/>
                </a:solidFill>
                <a:latin typeface="华文细黑" panose="02010600040101010101" pitchFamily="2" charset="-122"/>
                <a:ea typeface="华文细黑" panose="02010600040101010101" pitchFamily="2" charset="-122"/>
              </a:rPr>
              <a:t>观</a:t>
            </a:r>
            <a:r>
              <a:rPr lang="en-US" altLang="zh-CN" sz="2000" dirty="0" smtClean="0">
                <a:solidFill>
                  <a:schemeClr val="bg1"/>
                </a:solidFill>
                <a:latin typeface="华文细黑" panose="02010600040101010101" pitchFamily="2" charset="-122"/>
                <a:ea typeface="华文细黑" panose="02010600040101010101" pitchFamily="2" charset="-122"/>
              </a:rPr>
              <a:t>1</a:t>
            </a:r>
            <a:endParaRPr lang="zh-CN" altLang="en-US" sz="1865" dirty="0">
              <a:solidFill>
                <a:schemeClr val="bg1"/>
              </a:solidFill>
              <a:latin typeface="华文细黑" panose="02010600040101010101" pitchFamily="2" charset="-122"/>
              <a:ea typeface="华文细黑" panose="02010600040101010101" pitchFamily="2" charset="-122"/>
            </a:endParaRPr>
          </a:p>
        </p:txBody>
      </p:sp>
      <p:grpSp>
        <p:nvGrpSpPr>
          <p:cNvPr id="38" name="组合 37"/>
          <p:cNvGrpSpPr/>
          <p:nvPr/>
        </p:nvGrpSpPr>
        <p:grpSpPr>
          <a:xfrm>
            <a:off x="310028" y="192174"/>
            <a:ext cx="1213971" cy="973839"/>
            <a:chOff x="310029" y="279122"/>
            <a:chExt cx="1085080" cy="1040812"/>
          </a:xfrm>
        </p:grpSpPr>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40" name="文本框 39"/>
            <p:cNvSpPr txBox="1"/>
            <p:nvPr/>
          </p:nvSpPr>
          <p:spPr>
            <a:xfrm>
              <a:off x="338165" y="295423"/>
              <a:ext cx="832310" cy="822357"/>
            </a:xfrm>
            <a:prstGeom prst="rect">
              <a:avLst/>
            </a:prstGeom>
            <a:noFill/>
          </p:spPr>
          <p:txBody>
            <a:bodyPr wrap="square" rtlCol="0">
              <a:spAutoFit/>
            </a:bodyPr>
            <a:lstStyle/>
            <a:p>
              <a:pPr algn="dist"/>
              <a:r>
                <a:rPr lang="en-US" altLang="zh-CN" sz="4400" dirty="0" smtClean="0">
                  <a:latin typeface="Impact" panose="020B0806030902050204" pitchFamily="34" charset="0"/>
                  <a:ea typeface="方正兰亭粗黑简体" panose="02000000000000000000" pitchFamily="2" charset="-122"/>
                </a:rPr>
                <a:t>3.2</a:t>
              </a:r>
              <a:endParaRPr lang="zh-CN" altLang="en-US" sz="4400" dirty="0">
                <a:latin typeface="Impact" panose="020B0806030902050204" pitchFamily="34" charset="0"/>
                <a:ea typeface="方正兰亭粗黑简体" panose="02000000000000000000" pitchFamily="2" charset="-122"/>
              </a:endParaRPr>
            </a:p>
          </p:txBody>
        </p:sp>
      </p:grpSp>
      <p:sp>
        <p:nvSpPr>
          <p:cNvPr id="2" name="文本框 1"/>
          <p:cNvSpPr txBox="1"/>
          <p:nvPr/>
        </p:nvSpPr>
        <p:spPr>
          <a:xfrm>
            <a:off x="1523999" y="414456"/>
            <a:ext cx="1948873" cy="461665"/>
          </a:xfrm>
          <a:prstGeom prst="rect">
            <a:avLst/>
          </a:prstGeom>
          <a:noFill/>
        </p:spPr>
        <p:txBody>
          <a:bodyPr wrap="square" rtlCol="0">
            <a:spAutoFit/>
          </a:bodyPr>
          <a:lstStyle/>
          <a:p>
            <a:r>
              <a:rPr lang="zh-CN" altLang="en-US" sz="2400" dirty="0" smtClean="0">
                <a:ea typeface="方正兰亭粗黑简体" panose="02000000000000000000"/>
              </a:rPr>
              <a:t>详情页解密</a:t>
            </a:r>
            <a:endParaRPr lang="zh-CN" altLang="en-US" sz="2400" dirty="0">
              <a:ea typeface="方正兰亭粗黑简体" panose="02000000000000000000"/>
            </a:endParaRPr>
          </a:p>
        </p:txBody>
      </p:sp>
      <p:pic>
        <p:nvPicPr>
          <p:cNvPr id="14" name="图片 13"/>
          <p:cNvPicPr>
            <a:picLocks noChangeAspect="1"/>
          </p:cNvPicPr>
          <p:nvPr/>
        </p:nvPicPr>
        <p:blipFill>
          <a:blip r:embed="rId2"/>
          <a:stretch>
            <a:fillRect/>
          </a:stretch>
        </p:blipFill>
        <p:spPr>
          <a:xfrm>
            <a:off x="1018613" y="2399950"/>
            <a:ext cx="9750987" cy="4260333"/>
          </a:xfrm>
          <a:prstGeom prst="rect">
            <a:avLst/>
          </a:prstGeom>
          <a:noFill/>
          <a:ln>
            <a:noFill/>
          </a:ln>
        </p:spPr>
      </p:pic>
      <p:sp>
        <p:nvSpPr>
          <p:cNvPr id="3" name="文本框 2"/>
          <p:cNvSpPr txBox="1"/>
          <p:nvPr/>
        </p:nvSpPr>
        <p:spPr>
          <a:xfrm>
            <a:off x="1053622" y="2049515"/>
            <a:ext cx="2754373" cy="369332"/>
          </a:xfrm>
          <a:prstGeom prst="rect">
            <a:avLst/>
          </a:prstGeom>
          <a:noFill/>
        </p:spPr>
        <p:txBody>
          <a:bodyPr wrap="square" rtlCol="0">
            <a:spAutoFit/>
          </a:bodyPr>
          <a:lstStyle/>
          <a:p>
            <a:r>
              <a:rPr lang="zh-CN" altLang="en-US" dirty="0" smtClean="0"/>
              <a:t>格式化之后的结果：</a:t>
            </a:r>
            <a:endParaRPr lang="zh-CN" altLang="en-US" dirty="0"/>
          </a:p>
        </p:txBody>
      </p:sp>
      <p:sp>
        <p:nvSpPr>
          <p:cNvPr id="15" name="文本框 14"/>
          <p:cNvSpPr txBox="1"/>
          <p:nvPr/>
        </p:nvSpPr>
        <p:spPr>
          <a:xfrm>
            <a:off x="1272682" y="1014671"/>
            <a:ext cx="8917889" cy="923330"/>
          </a:xfrm>
          <a:prstGeom prst="rect">
            <a:avLst/>
          </a:prstGeom>
          <a:noFill/>
        </p:spPr>
        <p:txBody>
          <a:bodyPr wrap="square" rtlCol="0">
            <a:spAutoFit/>
          </a:bodyPr>
          <a:lstStyle/>
          <a:p>
            <a:r>
              <a:rPr lang="zh-CN" altLang="en-US" dirty="0" smtClean="0"/>
              <a:t>    乱码内容采用了</a:t>
            </a:r>
            <a:r>
              <a:rPr lang="en-US" altLang="zh-CN" dirty="0" err="1" smtClean="0"/>
              <a:t>JSFuck</a:t>
            </a:r>
            <a:r>
              <a:rPr lang="zh-CN" altLang="en-US" dirty="0" smtClean="0"/>
              <a:t>加密，</a:t>
            </a:r>
            <a:r>
              <a:rPr lang="en-US" altLang="zh-CN" dirty="0" err="1" smtClean="0"/>
              <a:t>JSFuck</a:t>
            </a:r>
            <a:r>
              <a:rPr lang="zh-CN" altLang="zh-CN" dirty="0" smtClean="0"/>
              <a:t>只用</a:t>
            </a:r>
            <a:r>
              <a:rPr lang="zh-CN" altLang="zh-CN" dirty="0"/>
              <a:t>六个字符</a:t>
            </a:r>
            <a:r>
              <a:rPr lang="en-US" altLang="zh-CN" dirty="0"/>
              <a:t> [ ] ( ) ! +</a:t>
            </a:r>
            <a:r>
              <a:rPr lang="zh-CN" altLang="zh-CN" dirty="0"/>
              <a:t>来表示一</a:t>
            </a:r>
            <a:r>
              <a:rPr lang="zh-CN" altLang="zh-CN" dirty="0" smtClean="0"/>
              <a:t>段代码</a:t>
            </a:r>
            <a:r>
              <a:rPr lang="zh-CN" altLang="en-US" dirty="0" smtClean="0"/>
              <a:t>。</a:t>
            </a:r>
            <a:r>
              <a:rPr lang="zh-CN" altLang="zh-CN" dirty="0" smtClean="0"/>
              <a:t>在</a:t>
            </a:r>
            <a:r>
              <a:rPr lang="en-US" altLang="zh-CN" dirty="0" err="1"/>
              <a:t>jsfuck</a:t>
            </a:r>
            <a:r>
              <a:rPr lang="zh-CN" altLang="zh-CN" dirty="0" smtClean="0"/>
              <a:t>中</a:t>
            </a:r>
            <a:r>
              <a:rPr lang="en-US" altLang="zh-CN" dirty="0" smtClean="0"/>
              <a:t> [][“filter”][“constructor”]( </a:t>
            </a:r>
            <a:r>
              <a:rPr lang="en-US" altLang="zh-CN" dirty="0"/>
              <a:t>CODE </a:t>
            </a:r>
            <a:r>
              <a:rPr lang="en-US" altLang="zh-CN" dirty="0" smtClean="0"/>
              <a:t>)()</a:t>
            </a:r>
            <a:r>
              <a:rPr lang="zh-CN" altLang="en-US" dirty="0"/>
              <a:t>表示</a:t>
            </a:r>
            <a:r>
              <a:rPr lang="en-US" altLang="zh-CN" dirty="0" err="1" smtClean="0"/>
              <a:t>eval</a:t>
            </a:r>
            <a:r>
              <a:rPr lang="zh-CN" altLang="en-US" dirty="0" smtClean="0"/>
              <a:t>。</a:t>
            </a:r>
            <a:endParaRPr lang="en-US" altLang="zh-CN" dirty="0"/>
          </a:p>
          <a:p>
            <a:r>
              <a:rPr lang="zh-CN" altLang="en-US" dirty="0" smtClean="0"/>
              <a:t>    所以在这篇乱码中</a:t>
            </a:r>
            <a:r>
              <a:rPr lang="en-US" altLang="zh-CN" dirty="0" smtClean="0"/>
              <a:t>_=“constructor”; </a:t>
            </a:r>
            <a:r>
              <a:rPr lang="en-US" altLang="zh-CN" dirty="0"/>
              <a:t>_ [ _ ] [ _ ]</a:t>
            </a:r>
            <a:r>
              <a:rPr lang="zh-CN" altLang="zh-CN" dirty="0" smtClean="0"/>
              <a:t>（</a:t>
            </a:r>
            <a:r>
              <a:rPr lang="en-US" altLang="zh-CN" dirty="0" smtClean="0"/>
              <a:t>….</a:t>
            </a:r>
            <a:r>
              <a:rPr lang="zh-CN" altLang="zh-CN" dirty="0" smtClean="0"/>
              <a:t>）</a:t>
            </a:r>
            <a:r>
              <a:rPr lang="zh-CN" altLang="zh-CN" dirty="0"/>
              <a:t>就是执行一个匿名</a:t>
            </a:r>
            <a:r>
              <a:rPr lang="zh-CN" altLang="zh-CN" dirty="0" smtClean="0"/>
              <a:t>函数</a:t>
            </a:r>
            <a:r>
              <a:rPr lang="zh-CN" altLang="en-US" dirty="0"/>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2572" y="3453691"/>
            <a:ext cx="1493819" cy="400110"/>
          </a:xfrm>
          <a:prstGeom prst="rect">
            <a:avLst/>
          </a:prstGeom>
        </p:spPr>
        <p:txBody>
          <a:bodyPr wrap="square">
            <a:spAutoFit/>
          </a:bodyPr>
          <a:lstStyle/>
          <a:p>
            <a:pPr algn="ctr"/>
            <a:r>
              <a:rPr lang="zh-CN" altLang="zh-CN" sz="2000" dirty="0">
                <a:solidFill>
                  <a:schemeClr val="bg1"/>
                </a:solidFill>
                <a:latin typeface="华文细黑" panose="02010600040101010101" pitchFamily="2" charset="-122"/>
                <a:ea typeface="华文细黑" panose="02010600040101010101" pitchFamily="2" charset="-122"/>
              </a:rPr>
              <a:t>研究</a:t>
            </a:r>
            <a:r>
              <a:rPr lang="zh-CN" altLang="zh-CN" sz="2000" dirty="0" smtClean="0">
                <a:solidFill>
                  <a:schemeClr val="bg1"/>
                </a:solidFill>
                <a:latin typeface="华文细黑" panose="02010600040101010101" pitchFamily="2" charset="-122"/>
                <a:ea typeface="华文细黑" panose="02010600040101010101" pitchFamily="2" charset="-122"/>
              </a:rPr>
              <a:t>观</a:t>
            </a:r>
            <a:r>
              <a:rPr lang="en-US" altLang="zh-CN" sz="2000" dirty="0" smtClean="0">
                <a:solidFill>
                  <a:schemeClr val="bg1"/>
                </a:solidFill>
                <a:latin typeface="华文细黑" panose="02010600040101010101" pitchFamily="2" charset="-122"/>
                <a:ea typeface="华文细黑" panose="02010600040101010101" pitchFamily="2" charset="-122"/>
              </a:rPr>
              <a:t>1</a:t>
            </a:r>
            <a:endParaRPr lang="zh-CN" altLang="en-US" sz="1865" dirty="0">
              <a:solidFill>
                <a:schemeClr val="bg1"/>
              </a:solidFill>
              <a:latin typeface="华文细黑" panose="02010600040101010101" pitchFamily="2" charset="-122"/>
              <a:ea typeface="华文细黑" panose="02010600040101010101" pitchFamily="2" charset="-122"/>
            </a:endParaRPr>
          </a:p>
        </p:txBody>
      </p:sp>
      <p:grpSp>
        <p:nvGrpSpPr>
          <p:cNvPr id="38" name="组合 37"/>
          <p:cNvGrpSpPr/>
          <p:nvPr/>
        </p:nvGrpSpPr>
        <p:grpSpPr>
          <a:xfrm>
            <a:off x="310028" y="192174"/>
            <a:ext cx="1213971" cy="973839"/>
            <a:chOff x="310029" y="279122"/>
            <a:chExt cx="1085080" cy="1040812"/>
          </a:xfrm>
        </p:grpSpPr>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40" name="文本框 39"/>
            <p:cNvSpPr txBox="1"/>
            <p:nvPr/>
          </p:nvSpPr>
          <p:spPr>
            <a:xfrm>
              <a:off x="338165" y="295423"/>
              <a:ext cx="832310" cy="822357"/>
            </a:xfrm>
            <a:prstGeom prst="rect">
              <a:avLst/>
            </a:prstGeom>
            <a:noFill/>
          </p:spPr>
          <p:txBody>
            <a:bodyPr wrap="square" rtlCol="0">
              <a:spAutoFit/>
            </a:bodyPr>
            <a:lstStyle/>
            <a:p>
              <a:pPr algn="dist"/>
              <a:r>
                <a:rPr lang="en-US" altLang="zh-CN" sz="4400" dirty="0" smtClean="0">
                  <a:latin typeface="Impact" panose="020B0806030902050204" pitchFamily="34" charset="0"/>
                  <a:ea typeface="方正兰亭粗黑简体" panose="02000000000000000000" pitchFamily="2" charset="-122"/>
                </a:rPr>
                <a:t>3.2</a:t>
              </a:r>
              <a:endParaRPr lang="zh-CN" altLang="en-US" sz="4400" dirty="0">
                <a:latin typeface="Impact" panose="020B0806030902050204" pitchFamily="34" charset="0"/>
                <a:ea typeface="方正兰亭粗黑简体" panose="02000000000000000000" pitchFamily="2" charset="-122"/>
              </a:endParaRPr>
            </a:p>
          </p:txBody>
        </p:sp>
      </p:grpSp>
      <p:sp>
        <p:nvSpPr>
          <p:cNvPr id="2" name="文本框 1"/>
          <p:cNvSpPr txBox="1"/>
          <p:nvPr/>
        </p:nvSpPr>
        <p:spPr>
          <a:xfrm>
            <a:off x="1523999" y="414456"/>
            <a:ext cx="1948873" cy="461665"/>
          </a:xfrm>
          <a:prstGeom prst="rect">
            <a:avLst/>
          </a:prstGeom>
          <a:noFill/>
        </p:spPr>
        <p:txBody>
          <a:bodyPr wrap="square" rtlCol="0">
            <a:spAutoFit/>
          </a:bodyPr>
          <a:lstStyle/>
          <a:p>
            <a:r>
              <a:rPr lang="zh-CN" altLang="en-US" sz="2400" dirty="0" smtClean="0">
                <a:ea typeface="方正兰亭粗黑简体" panose="02000000000000000000"/>
              </a:rPr>
              <a:t>详情页解密</a:t>
            </a:r>
            <a:endParaRPr lang="zh-CN" altLang="en-US" sz="2400" dirty="0">
              <a:ea typeface="方正兰亭粗黑简体" panose="02000000000000000000"/>
            </a:endParaRPr>
          </a:p>
        </p:txBody>
      </p:sp>
      <p:pic>
        <p:nvPicPr>
          <p:cNvPr id="11" name="图片 10"/>
          <p:cNvPicPr/>
          <p:nvPr/>
        </p:nvPicPr>
        <p:blipFill>
          <a:blip r:embed="rId2"/>
          <a:stretch>
            <a:fillRect/>
          </a:stretch>
        </p:blipFill>
        <p:spPr>
          <a:xfrm>
            <a:off x="125766" y="1472405"/>
            <a:ext cx="8673439" cy="5057975"/>
          </a:xfrm>
          <a:prstGeom prst="rect">
            <a:avLst/>
          </a:prstGeom>
          <a:noFill/>
          <a:ln>
            <a:noFill/>
          </a:ln>
        </p:spPr>
      </p:pic>
      <p:pic>
        <p:nvPicPr>
          <p:cNvPr id="14" name="图片 13"/>
          <p:cNvPicPr/>
          <p:nvPr/>
        </p:nvPicPr>
        <p:blipFill>
          <a:blip r:embed="rId3"/>
          <a:stretch>
            <a:fillRect/>
          </a:stretch>
        </p:blipFill>
        <p:spPr>
          <a:xfrm>
            <a:off x="8892915" y="1472405"/>
            <a:ext cx="3146192" cy="4873327"/>
          </a:xfrm>
          <a:prstGeom prst="rect">
            <a:avLst/>
          </a:prstGeom>
          <a:noFill/>
          <a:ln>
            <a:noFill/>
          </a:ln>
        </p:spPr>
      </p:pic>
      <p:sp>
        <p:nvSpPr>
          <p:cNvPr id="3" name="文本框 2"/>
          <p:cNvSpPr txBox="1"/>
          <p:nvPr/>
        </p:nvSpPr>
        <p:spPr>
          <a:xfrm>
            <a:off x="1260762" y="1039970"/>
            <a:ext cx="2179782" cy="369332"/>
          </a:xfrm>
          <a:prstGeom prst="rect">
            <a:avLst/>
          </a:prstGeom>
          <a:noFill/>
        </p:spPr>
        <p:txBody>
          <a:bodyPr wrap="square" rtlCol="0">
            <a:spAutoFit/>
          </a:bodyPr>
          <a:lstStyle/>
          <a:p>
            <a:r>
              <a:rPr lang="zh-CN" altLang="en-US" dirty="0" smtClean="0"/>
              <a:t>解密关键代码：</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2572" y="3453691"/>
            <a:ext cx="1493819" cy="400110"/>
          </a:xfrm>
          <a:prstGeom prst="rect">
            <a:avLst/>
          </a:prstGeom>
        </p:spPr>
        <p:txBody>
          <a:bodyPr wrap="square">
            <a:spAutoFit/>
          </a:bodyPr>
          <a:lstStyle/>
          <a:p>
            <a:pPr algn="ctr"/>
            <a:r>
              <a:rPr lang="zh-CN" altLang="zh-CN" sz="2000" dirty="0">
                <a:solidFill>
                  <a:schemeClr val="bg1"/>
                </a:solidFill>
                <a:latin typeface="华文细黑" panose="02010600040101010101" pitchFamily="2" charset="-122"/>
                <a:ea typeface="华文细黑" panose="02010600040101010101" pitchFamily="2" charset="-122"/>
              </a:rPr>
              <a:t>研究</a:t>
            </a:r>
            <a:r>
              <a:rPr lang="zh-CN" altLang="zh-CN" sz="2000" dirty="0" smtClean="0">
                <a:solidFill>
                  <a:schemeClr val="bg1"/>
                </a:solidFill>
                <a:latin typeface="华文细黑" panose="02010600040101010101" pitchFamily="2" charset="-122"/>
                <a:ea typeface="华文细黑" panose="02010600040101010101" pitchFamily="2" charset="-122"/>
              </a:rPr>
              <a:t>观</a:t>
            </a:r>
            <a:r>
              <a:rPr lang="en-US" altLang="zh-CN" sz="2000" dirty="0" smtClean="0">
                <a:solidFill>
                  <a:schemeClr val="bg1"/>
                </a:solidFill>
                <a:latin typeface="华文细黑" panose="02010600040101010101" pitchFamily="2" charset="-122"/>
                <a:ea typeface="华文细黑" panose="02010600040101010101" pitchFamily="2" charset="-122"/>
              </a:rPr>
              <a:t>1</a:t>
            </a:r>
            <a:endParaRPr lang="zh-CN" altLang="en-US" sz="1865" dirty="0">
              <a:solidFill>
                <a:schemeClr val="bg1"/>
              </a:solidFill>
              <a:latin typeface="华文细黑" panose="02010600040101010101" pitchFamily="2" charset="-122"/>
              <a:ea typeface="华文细黑" panose="02010600040101010101" pitchFamily="2" charset="-122"/>
            </a:endParaRPr>
          </a:p>
        </p:txBody>
      </p:sp>
      <p:sp>
        <p:nvSpPr>
          <p:cNvPr id="68" name="文本框 67"/>
          <p:cNvSpPr txBox="1"/>
          <p:nvPr/>
        </p:nvSpPr>
        <p:spPr>
          <a:xfrm>
            <a:off x="1555477" y="377832"/>
            <a:ext cx="2305323" cy="646331"/>
          </a:xfrm>
          <a:prstGeom prst="rect">
            <a:avLst/>
          </a:prstGeom>
          <a:noFill/>
        </p:spPr>
        <p:txBody>
          <a:bodyPr wrap="square" rtlCol="0">
            <a:spAutoFit/>
          </a:bodyPr>
          <a:lstStyle/>
          <a:p>
            <a:pPr algn="just">
              <a:spcAft>
                <a:spcPts val="0"/>
              </a:spcAft>
            </a:pPr>
            <a:r>
              <a:rPr lang="zh-CN" altLang="en-US" sz="36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系统环境</a:t>
            </a:r>
            <a:endParaRPr lang="zh-CN" altLang="zh-CN" sz="3600" kern="100" dirty="0">
              <a:latin typeface="方正兰亭粗黑简体" panose="02000000000000000000" pitchFamily="2" charset="-122"/>
              <a:ea typeface="方正兰亭粗黑简体" panose="02000000000000000000" pitchFamily="2" charset="-122"/>
              <a:cs typeface="Times New Roman" panose="02020603050405020304" pitchFamily="18" charset="0"/>
            </a:endParaRPr>
          </a:p>
        </p:txBody>
      </p:sp>
      <p:grpSp>
        <p:nvGrpSpPr>
          <p:cNvPr id="38" name="组合 37"/>
          <p:cNvGrpSpPr/>
          <p:nvPr/>
        </p:nvGrpSpPr>
        <p:grpSpPr>
          <a:xfrm>
            <a:off x="310028" y="279123"/>
            <a:ext cx="1213971" cy="973839"/>
            <a:chOff x="310029" y="279122"/>
            <a:chExt cx="1085080" cy="1040812"/>
          </a:xfrm>
        </p:grpSpPr>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40" name="文本框 39"/>
            <p:cNvSpPr txBox="1"/>
            <p:nvPr/>
          </p:nvSpPr>
          <p:spPr>
            <a:xfrm>
              <a:off x="338165" y="295423"/>
              <a:ext cx="832310" cy="822357"/>
            </a:xfrm>
            <a:prstGeom prst="rect">
              <a:avLst/>
            </a:prstGeom>
            <a:noFill/>
          </p:spPr>
          <p:txBody>
            <a:bodyPr wrap="square" rtlCol="0">
              <a:spAutoFit/>
            </a:bodyPr>
            <a:lstStyle/>
            <a:p>
              <a:pPr algn="dist"/>
              <a:r>
                <a:rPr lang="en-US" altLang="zh-CN" sz="4400" dirty="0" smtClean="0">
                  <a:latin typeface="Impact" panose="020B0806030902050204" pitchFamily="34" charset="0"/>
                  <a:ea typeface="方正兰亭粗黑简体" panose="02000000000000000000" pitchFamily="2" charset="-122"/>
                </a:rPr>
                <a:t>2.1</a:t>
              </a:r>
              <a:endParaRPr lang="zh-CN" altLang="en-US" sz="4400" dirty="0">
                <a:latin typeface="Impact" panose="020B0806030902050204" pitchFamily="34" charset="0"/>
                <a:ea typeface="方正兰亭粗黑简体" panose="02000000000000000000" pitchFamily="2" charset="-122"/>
              </a:endParaRPr>
            </a:p>
          </p:txBody>
        </p:sp>
      </p:grpSp>
      <p:pic>
        <p:nvPicPr>
          <p:cNvPr id="211" name="图片 210"/>
          <p:cNvPicPr>
            <a:picLocks noChangeAspect="1"/>
          </p:cNvPicPr>
          <p:nvPr/>
        </p:nvPicPr>
        <p:blipFill>
          <a:blip r:embed="rId2"/>
          <a:stretch>
            <a:fillRect/>
          </a:stretch>
        </p:blipFill>
        <p:spPr>
          <a:xfrm>
            <a:off x="2915111" y="1390933"/>
            <a:ext cx="6017874" cy="444003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939778" y="1448740"/>
            <a:ext cx="2430428" cy="2331272"/>
          </a:xfrm>
          <a:prstGeom prst="rect">
            <a:avLst/>
          </a:prstGeom>
        </p:spPr>
      </p:pic>
      <p:sp>
        <p:nvSpPr>
          <p:cNvPr id="4" name="文本框 3"/>
          <p:cNvSpPr txBox="1"/>
          <p:nvPr/>
        </p:nvSpPr>
        <p:spPr>
          <a:xfrm>
            <a:off x="4123107" y="3698205"/>
            <a:ext cx="3908715" cy="830997"/>
          </a:xfrm>
          <a:prstGeom prst="rect">
            <a:avLst/>
          </a:prstGeom>
          <a:noFill/>
        </p:spPr>
        <p:txBody>
          <a:bodyPr wrap="square" rtlCol="0">
            <a:spAutoFit/>
          </a:bodyPr>
          <a:lstStyle/>
          <a:p>
            <a:pPr algn="dist"/>
            <a:r>
              <a:rPr lang="zh-CN" altLang="en-US" sz="4800" dirty="0" smtClean="0">
                <a:latin typeface="方正兰亭粗黑简体" panose="02000000000000000000" pitchFamily="2" charset="-122"/>
                <a:ea typeface="方正兰亭粗黑简体" panose="02000000000000000000" pitchFamily="2" charset="-122"/>
              </a:rPr>
              <a:t>总结与展望</a:t>
            </a:r>
            <a:endParaRPr lang="zh-CN" altLang="en-US" sz="4800" dirty="0">
              <a:latin typeface="方正兰亭粗黑简体" panose="02000000000000000000" pitchFamily="2" charset="-122"/>
              <a:ea typeface="方正兰亭粗黑简体" panose="02000000000000000000" pitchFamily="2" charset="-122"/>
            </a:endParaRPr>
          </a:p>
        </p:txBody>
      </p:sp>
      <p:sp>
        <p:nvSpPr>
          <p:cNvPr id="6" name="文本框 5"/>
          <p:cNvSpPr txBox="1"/>
          <p:nvPr/>
        </p:nvSpPr>
        <p:spPr>
          <a:xfrm>
            <a:off x="5049974" y="1564021"/>
            <a:ext cx="1833848" cy="2215991"/>
          </a:xfrm>
          <a:prstGeom prst="rect">
            <a:avLst/>
          </a:prstGeom>
          <a:noFill/>
        </p:spPr>
        <p:txBody>
          <a:bodyPr wrap="square" rtlCol="0">
            <a:spAutoFit/>
          </a:bodyPr>
          <a:lstStyle/>
          <a:p>
            <a:pPr algn="dist"/>
            <a:r>
              <a:rPr lang="en-US" altLang="zh-CN" sz="13800" b="1" dirty="0" smtClean="0">
                <a:latin typeface="Impact" panose="020B0806030902050204" pitchFamily="34" charset="0"/>
                <a:ea typeface="方正兰亭粗黑简体" panose="02000000000000000000" pitchFamily="2" charset="-122"/>
              </a:rPr>
              <a:t>4</a:t>
            </a:r>
            <a:endParaRPr lang="zh-CN" altLang="en-US" sz="13800" b="1" dirty="0">
              <a:latin typeface="Impact" panose="020B0806030902050204" pitchFamily="34" charset="0"/>
              <a:ea typeface="方正兰亭粗黑简体" panose="02000000000000000000"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1"/>
          <p:cNvSpPr/>
          <p:nvPr/>
        </p:nvSpPr>
        <p:spPr>
          <a:xfrm>
            <a:off x="0" y="0"/>
            <a:ext cx="6954982" cy="6391564"/>
          </a:xfrm>
          <a:custGeom>
            <a:avLst/>
            <a:gdLst/>
            <a:ahLst/>
            <a:cxnLst/>
            <a:rect l="0" t="0" r="0" b="0"/>
            <a:pathLst>
              <a:path w="8963623" h="6858001">
                <a:moveTo>
                  <a:pt x="0" y="0"/>
                </a:moveTo>
                <a:lnTo>
                  <a:pt x="8963622" y="0"/>
                </a:lnTo>
                <a:lnTo>
                  <a:pt x="8963622" y="6858000"/>
                </a:lnTo>
                <a:lnTo>
                  <a:pt x="0" y="6858000"/>
                </a:lnTo>
                <a:close/>
              </a:path>
            </a:pathLst>
          </a:custGeom>
          <a:blipFill dpi="0" rotWithShape="1">
            <a:blip r:embed="rId1">
              <a:alphaModFix amt="60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59799" y="159797"/>
            <a:ext cx="896643" cy="3447098"/>
          </a:xfrm>
          <a:prstGeom prst="rect">
            <a:avLst/>
          </a:prstGeom>
          <a:noFill/>
        </p:spPr>
        <p:txBody>
          <a:bodyPr wrap="square" rtlCol="0">
            <a:spAutoFit/>
          </a:bodyPr>
          <a:lstStyle/>
          <a:p>
            <a:r>
              <a:rPr lang="zh-CN" altLang="en-US" sz="4000" dirty="0">
                <a:ln w="0"/>
                <a:effectLst>
                  <a:outerShdw blurRad="38100" dist="19050" dir="2700000" algn="tl" rotWithShape="0">
                    <a:schemeClr val="dk1">
                      <a:alpha val="40000"/>
                    </a:schemeClr>
                  </a:outerShdw>
                </a:effectLst>
                <a:latin typeface="华文行楷" panose="02010800040101010101" pitchFamily="2" charset="-122"/>
                <a:ea typeface="华文行楷" panose="02010800040101010101" pitchFamily="2" charset="-122"/>
              </a:rPr>
              <a:t>总结与展望</a:t>
            </a:r>
            <a:endParaRPr lang="zh-CN" altLang="en-US" sz="4000" dirty="0">
              <a:ln w="0"/>
              <a:effectLst>
                <a:outerShdw blurRad="38100" dist="19050" dir="2700000" algn="tl" rotWithShape="0">
                  <a:schemeClr val="dk1">
                    <a:alpha val="40000"/>
                  </a:schemeClr>
                </a:outerShdw>
              </a:effectLst>
              <a:latin typeface="华文行楷" panose="02010800040101010101" pitchFamily="2" charset="-122"/>
              <a:ea typeface="华文行楷" panose="02010800040101010101" pitchFamily="2" charset="-122"/>
            </a:endParaRPr>
          </a:p>
          <a:p>
            <a:endParaRPr lang="zh-CN" altLang="en-US" dirty="0"/>
          </a:p>
        </p:txBody>
      </p:sp>
      <p:sp>
        <p:nvSpPr>
          <p:cNvPr id="4" name="文本框 3"/>
          <p:cNvSpPr txBox="1"/>
          <p:nvPr/>
        </p:nvSpPr>
        <p:spPr>
          <a:xfrm>
            <a:off x="1216242" y="332506"/>
            <a:ext cx="9793503" cy="5201424"/>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rPr>
              <a:t>总结</a:t>
            </a:r>
            <a:endParaRPr lang="en-US" altLang="zh-CN" sz="2800" dirty="0">
              <a:latin typeface="华文新魏" panose="02010800040101010101" pitchFamily="2" charset="-122"/>
              <a:ea typeface="华文新魏" panose="02010800040101010101" pitchFamily="2" charset="-122"/>
            </a:endParaRPr>
          </a:p>
          <a:p>
            <a:r>
              <a:rPr lang="en-US" altLang="zh-CN" sz="2000" dirty="0">
                <a:latin typeface="华文楷体" panose="02010600040101010101" pitchFamily="2" charset="-122"/>
                <a:ea typeface="华文楷体" panose="02010600040101010101" pitchFamily="2" charset="-122"/>
              </a:rPr>
              <a:t>     </a:t>
            </a:r>
            <a:r>
              <a:rPr lang="zh-CN" altLang="zh-CN" sz="2000" dirty="0">
                <a:latin typeface="华文楷体" panose="02010600040101010101" pitchFamily="2" charset="-122"/>
                <a:ea typeface="华文楷体" panose="02010600040101010101" pitchFamily="2" charset="-122"/>
              </a:rPr>
              <a:t>基于主题的裁判文书数据采集系统解决了列表页，详情页</a:t>
            </a:r>
            <a:r>
              <a:rPr lang="en-US" altLang="zh-CN" sz="2000" dirty="0" err="1">
                <a:latin typeface="华文楷体" panose="02010600040101010101" pitchFamily="2" charset="-122"/>
                <a:ea typeface="华文楷体" panose="02010600040101010101" pitchFamily="2" charset="-122"/>
              </a:rPr>
              <a:t>Js</a:t>
            </a:r>
            <a:r>
              <a:rPr lang="zh-CN" altLang="zh-CN" sz="2000" dirty="0">
                <a:latin typeface="华文楷体" panose="02010600040101010101" pitchFamily="2" charset="-122"/>
                <a:ea typeface="华文楷体" panose="02010600040101010101" pitchFamily="2" charset="-122"/>
              </a:rPr>
              <a:t>信息解密问题，实现了用户</a:t>
            </a:r>
            <a:r>
              <a:rPr lang="en-US" altLang="zh-CN" sz="2000" dirty="0" err="1">
                <a:latin typeface="华文楷体" panose="02010600040101010101" pitchFamily="2" charset="-122"/>
                <a:ea typeface="华文楷体" panose="02010600040101010101" pitchFamily="2" charset="-122"/>
              </a:rPr>
              <a:t>ip</a:t>
            </a:r>
            <a:r>
              <a:rPr lang="zh-CN" altLang="zh-CN" sz="2000" dirty="0">
                <a:latin typeface="华文楷体" panose="02010600040101010101" pitchFamily="2" charset="-122"/>
                <a:ea typeface="华文楷体" panose="02010600040101010101" pitchFamily="2" charset="-122"/>
              </a:rPr>
              <a:t>代理池的搭建，满足了数据的基本抓取需求，在内部使用</a:t>
            </a:r>
            <a:r>
              <a:rPr lang="en-US" altLang="zh-CN" sz="2000" dirty="0" err="1">
                <a:latin typeface="华文楷体" panose="02010600040101010101" pitchFamily="2" charset="-122"/>
                <a:ea typeface="华文楷体" panose="02010600040101010101" pitchFamily="2" charset="-122"/>
              </a:rPr>
              <a:t>mongoDB</a:t>
            </a:r>
            <a:r>
              <a:rPr lang="zh-CN" altLang="zh-CN" sz="2000" dirty="0">
                <a:latin typeface="华文楷体" panose="02010600040101010101" pitchFamily="2" charset="-122"/>
                <a:ea typeface="华文楷体" panose="02010600040101010101" pitchFamily="2" charset="-122"/>
              </a:rPr>
              <a:t>进行数据存储，对外给用户提供了</a:t>
            </a:r>
            <a:r>
              <a:rPr lang="en-US" altLang="zh-CN" sz="2000" dirty="0">
                <a:latin typeface="华文楷体" panose="02010600040101010101" pitchFamily="2" charset="-122"/>
                <a:ea typeface="华文楷体" panose="02010600040101010101" pitchFamily="2" charset="-122"/>
              </a:rPr>
              <a:t>excel</a:t>
            </a:r>
            <a:r>
              <a:rPr lang="zh-CN" altLang="zh-CN" sz="2000" dirty="0">
                <a:latin typeface="华文楷体" panose="02010600040101010101" pitchFamily="2" charset="-122"/>
                <a:ea typeface="华文楷体" panose="02010600040101010101" pitchFamily="2" charset="-122"/>
              </a:rPr>
              <a:t>和</a:t>
            </a:r>
            <a:r>
              <a:rPr lang="en-US" altLang="zh-CN" sz="2000" dirty="0">
                <a:latin typeface="华文楷体" panose="02010600040101010101" pitchFamily="2" charset="-122"/>
                <a:ea typeface="华文楷体" panose="02010600040101010101" pitchFamily="2" charset="-122"/>
              </a:rPr>
              <a:t>word</a:t>
            </a:r>
            <a:r>
              <a:rPr lang="zh-CN" altLang="zh-CN" sz="2000" dirty="0">
                <a:latin typeface="华文楷体" panose="02010600040101010101" pitchFamily="2" charset="-122"/>
                <a:ea typeface="华文楷体" panose="02010600040101010101" pitchFamily="2" charset="-122"/>
              </a:rPr>
              <a:t>两种存储方式，给用户提供了良好的交互界面，用户可以输入任意主题关键字，可以自己选择存储方式。</a:t>
            </a:r>
            <a:endParaRPr lang="zh-CN" altLang="zh-CN" sz="2000" dirty="0">
              <a:latin typeface="华文楷体" panose="02010600040101010101" pitchFamily="2" charset="-122"/>
              <a:ea typeface="华文楷体" panose="02010600040101010101" pitchFamily="2" charset="-122"/>
            </a:endParaRPr>
          </a:p>
          <a:p>
            <a:r>
              <a:rPr lang="en-US" altLang="zh-CN" sz="2000" dirty="0">
                <a:latin typeface="华文楷体" panose="02010600040101010101" pitchFamily="2" charset="-122"/>
                <a:ea typeface="华文楷体" panose="02010600040101010101" pitchFamily="2" charset="-122"/>
              </a:rPr>
              <a:t>      </a:t>
            </a:r>
            <a:r>
              <a:rPr lang="zh-CN" altLang="zh-CN" sz="2000" dirty="0">
                <a:latin typeface="华文楷体" panose="02010600040101010101" pitchFamily="2" charset="-122"/>
                <a:ea typeface="华文楷体" panose="02010600040101010101" pitchFamily="2" charset="-122"/>
              </a:rPr>
              <a:t>目前尚未解决的问题是：虽然使用了</a:t>
            </a:r>
            <a:r>
              <a:rPr lang="en-US" altLang="zh-CN" sz="2000" dirty="0">
                <a:latin typeface="华文楷体" panose="02010600040101010101" pitchFamily="2" charset="-122"/>
                <a:ea typeface="华文楷体" panose="02010600040101010101" pitchFamily="2" charset="-122"/>
              </a:rPr>
              <a:t>selenium</a:t>
            </a:r>
            <a:r>
              <a:rPr lang="zh-CN" altLang="zh-CN" sz="2000" dirty="0">
                <a:latin typeface="华文楷体" panose="02010600040101010101" pitchFamily="2" charset="-122"/>
                <a:ea typeface="华文楷体" panose="02010600040101010101" pitchFamily="2" charset="-122"/>
              </a:rPr>
              <a:t>获取</a:t>
            </a:r>
            <a:r>
              <a:rPr lang="en-US" altLang="zh-CN" sz="2000" dirty="0">
                <a:latin typeface="华文楷体" panose="02010600040101010101" pitchFamily="2" charset="-122"/>
                <a:ea typeface="华文楷体" panose="02010600040101010101" pitchFamily="2" charset="-122"/>
              </a:rPr>
              <a:t>cookie</a:t>
            </a:r>
            <a:r>
              <a:rPr lang="zh-CN" altLang="zh-CN" sz="2000" dirty="0">
                <a:latin typeface="华文楷体" panose="02010600040101010101" pitchFamily="2" charset="-122"/>
                <a:ea typeface="华文楷体" panose="02010600040101010101" pitchFamily="2" charset="-122"/>
              </a:rPr>
              <a:t>，避免了网站</a:t>
            </a:r>
            <a:r>
              <a:rPr lang="en-US" altLang="zh-CN" sz="2000" dirty="0">
                <a:latin typeface="华文楷体" panose="02010600040101010101" pitchFamily="2" charset="-122"/>
                <a:ea typeface="华文楷体" panose="02010600040101010101" pitchFamily="2" charset="-122"/>
              </a:rPr>
              <a:t>cookie</a:t>
            </a:r>
            <a:r>
              <a:rPr lang="zh-CN" altLang="zh-CN" sz="2000" dirty="0">
                <a:latin typeface="华文楷体" panose="02010600040101010101" pitchFamily="2" charset="-122"/>
                <a:ea typeface="华文楷体" panose="02010600040101010101" pitchFamily="2" charset="-122"/>
              </a:rPr>
              <a:t>加密方法更改后需要同步更新</a:t>
            </a:r>
            <a:r>
              <a:rPr lang="en-US" altLang="zh-CN" sz="2000" dirty="0">
                <a:latin typeface="华文楷体" panose="02010600040101010101" pitchFamily="2" charset="-122"/>
                <a:ea typeface="华文楷体" panose="02010600040101010101" pitchFamily="2" charset="-122"/>
              </a:rPr>
              <a:t>cookie</a:t>
            </a:r>
            <a:r>
              <a:rPr lang="zh-CN" altLang="en-US" sz="2000" dirty="0">
                <a:latin typeface="华文楷体" panose="02010600040101010101" pitchFamily="2" charset="-122"/>
                <a:ea typeface="华文楷体" panose="02010600040101010101" pitchFamily="2" charset="-122"/>
              </a:rPr>
              <a:t>的</a:t>
            </a:r>
            <a:r>
              <a:rPr lang="zh-CN" altLang="zh-CN" sz="2000" dirty="0">
                <a:latin typeface="华文楷体" panose="02010600040101010101" pitchFamily="2" charset="-122"/>
                <a:ea typeface="华文楷体" panose="02010600040101010101" pitchFamily="2" charset="-122"/>
              </a:rPr>
              <a:t>解密方式 ，但是</a:t>
            </a:r>
            <a:r>
              <a:rPr lang="en-US" altLang="zh-CN" sz="2000" dirty="0">
                <a:latin typeface="华文楷体" panose="02010600040101010101" pitchFamily="2" charset="-122"/>
                <a:ea typeface="华文楷体" panose="02010600040101010101" pitchFamily="2" charset="-122"/>
              </a:rPr>
              <a:t>selenium</a:t>
            </a:r>
            <a:r>
              <a:rPr lang="zh-CN" altLang="zh-CN" sz="2000" dirty="0">
                <a:latin typeface="华文楷体" panose="02010600040101010101" pitchFamily="2" charset="-122"/>
                <a:ea typeface="华文楷体" panose="02010600040101010101" pitchFamily="2" charset="-122"/>
              </a:rPr>
              <a:t>的速度很慢，而且获取</a:t>
            </a:r>
            <a:r>
              <a:rPr lang="en-US" altLang="zh-CN" sz="2000" dirty="0">
                <a:latin typeface="华文楷体" panose="02010600040101010101" pitchFamily="2" charset="-122"/>
                <a:ea typeface="华文楷体" panose="02010600040101010101" pitchFamily="2" charset="-122"/>
              </a:rPr>
              <a:t>cookie</a:t>
            </a:r>
            <a:r>
              <a:rPr lang="zh-CN" altLang="zh-CN" sz="2000" dirty="0">
                <a:latin typeface="华文楷体" panose="02010600040101010101" pitchFamily="2" charset="-122"/>
                <a:ea typeface="华文楷体" panose="02010600040101010101" pitchFamily="2" charset="-122"/>
              </a:rPr>
              <a:t>很不稳定，针对一个网站长期访问获取</a:t>
            </a:r>
            <a:r>
              <a:rPr lang="en-US" altLang="zh-CN" sz="2000" dirty="0" smtClean="0">
                <a:latin typeface="华文楷体" panose="02010600040101010101" pitchFamily="2" charset="-122"/>
                <a:ea typeface="华文楷体" panose="02010600040101010101" pitchFamily="2" charset="-122"/>
              </a:rPr>
              <a:t>cookie</a:t>
            </a:r>
            <a:r>
              <a:rPr lang="zh-CN" altLang="zh-CN" sz="2000" dirty="0" smtClean="0">
                <a:latin typeface="华文楷体" panose="02010600040101010101" pitchFamily="2" charset="-122"/>
                <a:ea typeface="华文楷体" panose="02010600040101010101" pitchFamily="2" charset="-122"/>
              </a:rPr>
              <a:t>容易</a:t>
            </a:r>
            <a:r>
              <a:rPr lang="zh-CN" altLang="zh-CN" sz="2000" dirty="0">
                <a:latin typeface="华文楷体" panose="02010600040101010101" pitchFamily="2" charset="-122"/>
                <a:ea typeface="华文楷体" panose="02010600040101010101" pitchFamily="2" charset="-122"/>
              </a:rPr>
              <a:t>发生异常</a:t>
            </a:r>
            <a:r>
              <a:rPr lang="zh-CN" altLang="en-US" sz="2000" dirty="0">
                <a:latin typeface="华文楷体" panose="02010600040101010101" pitchFamily="2" charset="-122"/>
                <a:ea typeface="华文楷体" panose="02010600040101010101" pitchFamily="2" charset="-122"/>
              </a:rPr>
              <a:t>。</a:t>
            </a:r>
            <a:endParaRPr lang="en-US" altLang="zh-CN" sz="2000"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pPr algn="ctr"/>
            <a:r>
              <a:rPr lang="zh-CN" altLang="en-US" sz="2800" dirty="0">
                <a:latin typeface="华文新魏" panose="02010800040101010101" pitchFamily="2" charset="-122"/>
                <a:ea typeface="华文新魏" panose="02010800040101010101" pitchFamily="2" charset="-122"/>
              </a:rPr>
              <a:t>展望</a:t>
            </a:r>
            <a:endParaRPr lang="en-US" altLang="zh-CN" sz="2000" dirty="0">
              <a:latin typeface="微软雅黑" panose="020B0503020204020204" charset="-122"/>
            </a:endParaRPr>
          </a:p>
          <a:p>
            <a:r>
              <a:rPr lang="en-US" altLang="zh-CN" sz="2000" dirty="0">
                <a:latin typeface="微软雅黑" panose="020B0503020204020204" charset="-122"/>
              </a:rPr>
              <a:t>   </a:t>
            </a:r>
            <a:r>
              <a:rPr lang="zh-CN" altLang="zh-CN" sz="2000" dirty="0">
                <a:latin typeface="华文楷体" panose="02010600040101010101" pitchFamily="2" charset="-122"/>
                <a:ea typeface="华文楷体" panose="02010600040101010101" pitchFamily="2" charset="-122"/>
              </a:rPr>
              <a:t>由于裁判文书网的反爬手段</a:t>
            </a:r>
            <a:r>
              <a:rPr lang="zh-CN" altLang="zh-CN" sz="2000" dirty="0" smtClean="0">
                <a:latin typeface="华文楷体" panose="02010600040101010101" pitchFamily="2" charset="-122"/>
                <a:ea typeface="华文楷体" panose="02010600040101010101" pitchFamily="2" charset="-122"/>
              </a:rPr>
              <a:t>更新频繁</a:t>
            </a:r>
            <a:r>
              <a:rPr lang="zh-CN" altLang="zh-CN" sz="2000" dirty="0">
                <a:latin typeface="华文楷体" panose="02010600040101010101" pitchFamily="2" charset="-122"/>
                <a:ea typeface="华文楷体" panose="02010600040101010101" pitchFamily="2" charset="-122"/>
              </a:rPr>
              <a:t>，过不了一两个月就会更新一次，最近的两次更新分别在四月中旬和六月上旬。所以裁判文书网的数据采集是非常不稳定的，需要经常进行维护，而每一次维护都将更加艰难，需要逆向破解网站的反爬策略。当网站更新之后，短时间内可能无法及时获取数据，所以在抓取到数据之后尽量对高频搜索的关键字对应的数据进行备份。</a:t>
            </a:r>
            <a:endParaRPr lang="en-US" altLang="zh-CN" sz="2000" dirty="0">
              <a:latin typeface="华文楷体" panose="02010600040101010101" pitchFamily="2" charset="-122"/>
              <a:ea typeface="华文楷体" panose="02010600040101010101" pitchFamily="2" charset="-122"/>
            </a:endParaRPr>
          </a:p>
          <a:p>
            <a:endParaRPr lang="zh-CN" altLang="en-US" dirty="0"/>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2572" y="3453691"/>
            <a:ext cx="1493819" cy="400110"/>
          </a:xfrm>
          <a:prstGeom prst="rect">
            <a:avLst/>
          </a:prstGeom>
        </p:spPr>
        <p:txBody>
          <a:bodyPr wrap="square">
            <a:spAutoFit/>
          </a:bodyPr>
          <a:lstStyle/>
          <a:p>
            <a:pPr algn="ctr"/>
            <a:r>
              <a:rPr lang="zh-CN" altLang="zh-CN" sz="2000" dirty="0">
                <a:solidFill>
                  <a:schemeClr val="bg1"/>
                </a:solidFill>
                <a:latin typeface="华文细黑" panose="02010600040101010101" pitchFamily="2" charset="-122"/>
                <a:ea typeface="华文细黑" panose="02010600040101010101" pitchFamily="2" charset="-122"/>
              </a:rPr>
              <a:t>研究</a:t>
            </a:r>
            <a:r>
              <a:rPr lang="zh-CN" altLang="zh-CN" sz="2000" dirty="0" smtClean="0">
                <a:solidFill>
                  <a:schemeClr val="bg1"/>
                </a:solidFill>
                <a:latin typeface="华文细黑" panose="02010600040101010101" pitchFamily="2" charset="-122"/>
                <a:ea typeface="华文细黑" panose="02010600040101010101" pitchFamily="2" charset="-122"/>
              </a:rPr>
              <a:t>观</a:t>
            </a:r>
            <a:r>
              <a:rPr lang="en-US" altLang="zh-CN" sz="2000" dirty="0" smtClean="0">
                <a:solidFill>
                  <a:schemeClr val="bg1"/>
                </a:solidFill>
                <a:latin typeface="华文细黑" panose="02010600040101010101" pitchFamily="2" charset="-122"/>
                <a:ea typeface="华文细黑" panose="02010600040101010101" pitchFamily="2" charset="-122"/>
              </a:rPr>
              <a:t>1</a:t>
            </a:r>
            <a:endParaRPr lang="zh-CN" altLang="en-US" sz="1865" dirty="0">
              <a:solidFill>
                <a:schemeClr val="bg1"/>
              </a:solidFill>
              <a:latin typeface="华文细黑" panose="02010600040101010101" pitchFamily="2" charset="-122"/>
              <a:ea typeface="华文细黑" panose="02010600040101010101" pitchFamily="2" charset="-122"/>
            </a:endParaRPr>
          </a:p>
        </p:txBody>
      </p:sp>
      <p:sp>
        <p:nvSpPr>
          <p:cNvPr id="68" name="文本框 67"/>
          <p:cNvSpPr txBox="1"/>
          <p:nvPr/>
        </p:nvSpPr>
        <p:spPr>
          <a:xfrm>
            <a:off x="1555477" y="377832"/>
            <a:ext cx="2305323" cy="646331"/>
          </a:xfrm>
          <a:prstGeom prst="rect">
            <a:avLst/>
          </a:prstGeom>
          <a:noFill/>
        </p:spPr>
        <p:txBody>
          <a:bodyPr wrap="square" rtlCol="0">
            <a:spAutoFit/>
          </a:bodyPr>
          <a:lstStyle/>
          <a:p>
            <a:pPr algn="just">
              <a:spcAft>
                <a:spcPts val="0"/>
              </a:spcAft>
            </a:pPr>
            <a:r>
              <a:rPr lang="zh-CN" altLang="en-US" sz="36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系统结构</a:t>
            </a:r>
            <a:endParaRPr lang="zh-CN" altLang="zh-CN" sz="3600" kern="100" dirty="0">
              <a:latin typeface="方正兰亭粗黑简体" panose="02000000000000000000" pitchFamily="2" charset="-122"/>
              <a:ea typeface="方正兰亭粗黑简体" panose="02000000000000000000" pitchFamily="2" charset="-122"/>
              <a:cs typeface="Times New Roman" panose="02020603050405020304" pitchFamily="18" charset="0"/>
            </a:endParaRPr>
          </a:p>
        </p:txBody>
      </p:sp>
      <p:grpSp>
        <p:nvGrpSpPr>
          <p:cNvPr id="38" name="组合 37"/>
          <p:cNvGrpSpPr/>
          <p:nvPr/>
        </p:nvGrpSpPr>
        <p:grpSpPr>
          <a:xfrm>
            <a:off x="310028" y="279123"/>
            <a:ext cx="1213971" cy="973839"/>
            <a:chOff x="310029" y="279122"/>
            <a:chExt cx="1085080" cy="1040812"/>
          </a:xfrm>
        </p:grpSpPr>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40" name="文本框 39"/>
            <p:cNvSpPr txBox="1"/>
            <p:nvPr/>
          </p:nvSpPr>
          <p:spPr>
            <a:xfrm>
              <a:off x="338165" y="295423"/>
              <a:ext cx="832310" cy="822357"/>
            </a:xfrm>
            <a:prstGeom prst="rect">
              <a:avLst/>
            </a:prstGeom>
            <a:noFill/>
          </p:spPr>
          <p:txBody>
            <a:bodyPr wrap="square" rtlCol="0">
              <a:spAutoFit/>
            </a:bodyPr>
            <a:lstStyle/>
            <a:p>
              <a:pPr algn="dist"/>
              <a:r>
                <a:rPr lang="en-US" altLang="zh-CN" sz="4400" dirty="0" smtClean="0">
                  <a:latin typeface="Impact" panose="020B0806030902050204" pitchFamily="34" charset="0"/>
                  <a:ea typeface="方正兰亭粗黑简体" panose="02000000000000000000" pitchFamily="2" charset="-122"/>
                </a:rPr>
                <a:t>2.2</a:t>
              </a:r>
              <a:endParaRPr lang="zh-CN" altLang="en-US" sz="4400" dirty="0">
                <a:latin typeface="Impact" panose="020B0806030902050204" pitchFamily="34" charset="0"/>
                <a:ea typeface="方正兰亭粗黑简体" panose="02000000000000000000" pitchFamily="2" charset="-122"/>
              </a:endParaRPr>
            </a:p>
          </p:txBody>
        </p:sp>
      </p:grpSp>
      <p:sp>
        <p:nvSpPr>
          <p:cNvPr id="8" name="文本框 7"/>
          <p:cNvSpPr txBox="1"/>
          <p:nvPr/>
        </p:nvSpPr>
        <p:spPr>
          <a:xfrm>
            <a:off x="1143000" y="1635368"/>
            <a:ext cx="4976446" cy="3416320"/>
          </a:xfrm>
          <a:prstGeom prst="rect">
            <a:avLst/>
          </a:prstGeom>
          <a:noFill/>
        </p:spPr>
        <p:txBody>
          <a:bodyPr wrap="square" rtlCol="0">
            <a:spAutoFit/>
          </a:bodyPr>
          <a:lstStyle/>
          <a:p>
            <a:r>
              <a:rPr lang="zh-CN" altLang="en-US" dirty="0" smtClean="0">
                <a:latin typeface="微软雅黑" panose="020B0503020204020204" charset="-122"/>
                <a:ea typeface="微软雅黑" panose="020B0503020204020204" charset="-122"/>
              </a:rPr>
              <a:t>系统主要分为五部分：</a:t>
            </a:r>
            <a:endParaRPr lang="en-US" altLang="zh-CN" dirty="0" smtClean="0">
              <a:latin typeface="微软雅黑" panose="020B0503020204020204" charset="-122"/>
              <a:ea typeface="微软雅黑" panose="020B0503020204020204" charset="-122"/>
            </a:endParaRPr>
          </a:p>
          <a:p>
            <a:endParaRPr lang="en-US" altLang="zh-CN" dirty="0" smtClean="0">
              <a:latin typeface="微软雅黑" panose="020B0503020204020204" charset="-122"/>
              <a:ea typeface="微软雅黑" panose="020B0503020204020204" charset="-122"/>
            </a:endParaRPr>
          </a:p>
          <a:p>
            <a:r>
              <a:rPr lang="en-US" altLang="zh-CN" dirty="0" smtClean="0">
                <a:latin typeface="微软雅黑" panose="020B0503020204020204" charset="-122"/>
                <a:ea typeface="微软雅黑" panose="020B0503020204020204" charset="-122"/>
              </a:rPr>
              <a:t>    </a:t>
            </a:r>
            <a:r>
              <a:rPr lang="zh-CN" altLang="zh-CN" dirty="0" smtClean="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1</a:t>
            </a:r>
            <a:r>
              <a:rPr lang="zh-CN" altLang="zh-CN" dirty="0">
                <a:latin typeface="微软雅黑" panose="020B0503020204020204" charset="-122"/>
                <a:ea typeface="微软雅黑" panose="020B0503020204020204" charset="-122"/>
              </a:rPr>
              <a:t>）爬虫</a:t>
            </a:r>
            <a:r>
              <a:rPr lang="zh-CN" altLang="zh-CN" dirty="0" smtClean="0">
                <a:latin typeface="微软雅黑" panose="020B0503020204020204" charset="-122"/>
                <a:ea typeface="微软雅黑" panose="020B0503020204020204" charset="-122"/>
              </a:rPr>
              <a:t>：</a:t>
            </a:r>
            <a:r>
              <a:rPr lang="zh-CN" altLang="en-US" dirty="0" smtClean="0">
                <a:latin typeface="微软雅黑" panose="020B0503020204020204" charset="-122"/>
                <a:ea typeface="微软雅黑" panose="020B0503020204020204" charset="-122"/>
              </a:rPr>
              <a:t>作为数据抓取模块，</a:t>
            </a:r>
            <a:r>
              <a:rPr lang="zh-CN" altLang="zh-CN" dirty="0" smtClean="0">
                <a:latin typeface="微软雅黑" panose="020B0503020204020204" charset="-122"/>
                <a:ea typeface="微软雅黑" panose="020B0503020204020204" charset="-122"/>
              </a:rPr>
              <a:t>负责抓取</a:t>
            </a:r>
            <a:r>
              <a:rPr lang="en-US" altLang="zh-CN" dirty="0" smtClean="0">
                <a:latin typeface="微软雅黑" panose="020B0503020204020204" charset="-122"/>
                <a:ea typeface="微软雅黑" panose="020B0503020204020204" charset="-122"/>
              </a:rPr>
              <a:t>     </a:t>
            </a:r>
            <a:r>
              <a:rPr lang="zh-CN" altLang="zh-CN" dirty="0" smtClean="0">
                <a:latin typeface="微软雅黑" panose="020B0503020204020204" charset="-122"/>
                <a:ea typeface="微软雅黑" panose="020B0503020204020204" charset="-122"/>
              </a:rPr>
              <a:t>数据</a:t>
            </a:r>
            <a:endParaRPr lang="zh-CN" altLang="zh-CN" dirty="0">
              <a:latin typeface="微软雅黑" panose="020B0503020204020204" charset="-122"/>
              <a:ea typeface="微软雅黑" panose="020B0503020204020204" charset="-122"/>
            </a:endParaRPr>
          </a:p>
          <a:p>
            <a:r>
              <a:rPr lang="en-US" altLang="zh-CN" dirty="0" smtClean="0">
                <a:latin typeface="微软雅黑" panose="020B0503020204020204" charset="-122"/>
                <a:ea typeface="微软雅黑" panose="020B0503020204020204" charset="-122"/>
              </a:rPr>
              <a:t>   </a:t>
            </a:r>
            <a:r>
              <a:rPr lang="zh-CN" altLang="zh-CN" dirty="0" smtClean="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2</a:t>
            </a:r>
            <a:r>
              <a:rPr lang="zh-CN" altLang="zh-CN" dirty="0">
                <a:latin typeface="微软雅黑" panose="020B0503020204020204" charset="-122"/>
                <a:ea typeface="微软雅黑" panose="020B0503020204020204" charset="-122"/>
              </a:rPr>
              <a:t>）界面：提供给用户进行输入，显示数据抓取情况，选择数据存储方式。</a:t>
            </a:r>
            <a:endParaRPr lang="zh-CN" altLang="zh-CN" dirty="0">
              <a:latin typeface="微软雅黑" panose="020B0503020204020204" charset="-122"/>
              <a:ea typeface="微软雅黑" panose="020B0503020204020204" charset="-122"/>
            </a:endParaRPr>
          </a:p>
          <a:p>
            <a:r>
              <a:rPr lang="en-US" altLang="zh-CN" dirty="0" smtClean="0">
                <a:latin typeface="微软雅黑" panose="020B0503020204020204" charset="-122"/>
                <a:ea typeface="微软雅黑" panose="020B0503020204020204" charset="-122"/>
              </a:rPr>
              <a:t>   </a:t>
            </a:r>
            <a:r>
              <a:rPr lang="zh-CN" altLang="zh-CN" dirty="0" smtClean="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3</a:t>
            </a:r>
            <a:r>
              <a:rPr lang="zh-CN" altLang="zh-CN" dirty="0">
                <a:latin typeface="微软雅黑" panose="020B0503020204020204" charset="-122"/>
                <a:ea typeface="微软雅黑" panose="020B0503020204020204" charset="-122"/>
              </a:rPr>
              <a:t>）数据存储：支持</a:t>
            </a:r>
            <a:r>
              <a:rPr lang="en-US" altLang="zh-CN" dirty="0">
                <a:latin typeface="微软雅黑" panose="020B0503020204020204" charset="-122"/>
                <a:ea typeface="微软雅黑" panose="020B0503020204020204" charset="-122"/>
              </a:rPr>
              <a:t>word</a:t>
            </a:r>
            <a:r>
              <a:rPr lang="zh-CN" altLang="zh-CN" dirty="0">
                <a:latin typeface="微软雅黑" panose="020B0503020204020204" charset="-122"/>
                <a:ea typeface="微软雅黑" panose="020B0503020204020204" charset="-122"/>
              </a:rPr>
              <a:t>和</a:t>
            </a:r>
            <a:r>
              <a:rPr lang="en-US" altLang="zh-CN" dirty="0">
                <a:latin typeface="微软雅黑" panose="020B0503020204020204" charset="-122"/>
                <a:ea typeface="微软雅黑" panose="020B0503020204020204" charset="-122"/>
              </a:rPr>
              <a:t>excel</a:t>
            </a:r>
            <a:r>
              <a:rPr lang="zh-CN" altLang="zh-CN" dirty="0">
                <a:latin typeface="微软雅黑" panose="020B0503020204020204" charset="-122"/>
                <a:ea typeface="微软雅黑" panose="020B0503020204020204" charset="-122"/>
              </a:rPr>
              <a:t>存储方式。</a:t>
            </a:r>
            <a:endParaRPr lang="zh-CN" altLang="zh-CN" dirty="0">
              <a:latin typeface="微软雅黑" panose="020B0503020204020204" charset="-122"/>
              <a:ea typeface="微软雅黑" panose="020B0503020204020204" charset="-122"/>
            </a:endParaRPr>
          </a:p>
          <a:p>
            <a:r>
              <a:rPr lang="en-US" altLang="zh-CN" dirty="0" smtClean="0">
                <a:latin typeface="微软雅黑" panose="020B0503020204020204" charset="-122"/>
                <a:ea typeface="微软雅黑" panose="020B0503020204020204" charset="-122"/>
              </a:rPr>
              <a:t>   </a:t>
            </a:r>
            <a:r>
              <a:rPr lang="zh-CN" altLang="zh-CN" dirty="0" smtClean="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4</a:t>
            </a:r>
            <a:r>
              <a:rPr lang="zh-CN" altLang="zh-CN" dirty="0">
                <a:latin typeface="微软雅黑" panose="020B0503020204020204" charset="-122"/>
                <a:ea typeface="微软雅黑" panose="020B0503020204020204" charset="-122"/>
              </a:rPr>
              <a:t>）工作线程：负责爬虫，界面，数据存储模块之间的调度</a:t>
            </a:r>
            <a:r>
              <a:rPr lang="zh-CN" altLang="zh-CN" dirty="0" smtClean="0">
                <a:latin typeface="微软雅黑" panose="020B0503020204020204" charset="-122"/>
                <a:ea typeface="微软雅黑" panose="020B0503020204020204" charset="-122"/>
              </a:rPr>
              <a:t>。</a:t>
            </a:r>
            <a:endParaRPr lang="en-US" altLang="zh-CN" dirty="0" smtClean="0">
              <a:latin typeface="微软雅黑" panose="020B0503020204020204" charset="-122"/>
              <a:ea typeface="微软雅黑" panose="020B0503020204020204" charset="-122"/>
            </a:endParaRPr>
          </a:p>
          <a:p>
            <a:r>
              <a:rPr lang="en-US" altLang="zh-CN" dirty="0">
                <a:latin typeface="微软雅黑" panose="020B0503020204020204" charset="-122"/>
                <a:ea typeface="微软雅黑" panose="020B0503020204020204" charset="-122"/>
              </a:rPr>
              <a:t> </a:t>
            </a:r>
            <a:r>
              <a:rPr lang="en-US" altLang="zh-CN" dirty="0" smtClean="0">
                <a:latin typeface="微软雅黑" panose="020B0503020204020204" charset="-122"/>
                <a:ea typeface="微软雅黑" panose="020B0503020204020204" charset="-122"/>
              </a:rPr>
              <a:t>  </a:t>
            </a:r>
            <a:r>
              <a:rPr lang="zh-CN" altLang="en-US" dirty="0" smtClean="0">
                <a:latin typeface="微软雅黑" panose="020B0503020204020204" charset="-122"/>
                <a:ea typeface="微软雅黑" panose="020B0503020204020204" charset="-122"/>
              </a:rPr>
              <a:t>（</a:t>
            </a:r>
            <a:r>
              <a:rPr lang="en-US" altLang="zh-CN" dirty="0" smtClean="0">
                <a:latin typeface="微软雅黑" panose="020B0503020204020204" charset="-122"/>
                <a:ea typeface="微软雅黑" panose="020B0503020204020204" charset="-122"/>
              </a:rPr>
              <a:t>5</a:t>
            </a:r>
            <a:r>
              <a:rPr lang="zh-CN" altLang="en-US" dirty="0" smtClean="0">
                <a:latin typeface="微软雅黑" panose="020B0503020204020204" charset="-122"/>
                <a:ea typeface="微软雅黑" panose="020B0503020204020204" charset="-122"/>
              </a:rPr>
              <a:t>）用户</a:t>
            </a:r>
            <a:r>
              <a:rPr lang="en-US" altLang="zh-CN" dirty="0" err="1" smtClean="0">
                <a:latin typeface="微软雅黑" panose="020B0503020204020204" charset="-122"/>
                <a:ea typeface="微软雅黑" panose="020B0503020204020204" charset="-122"/>
              </a:rPr>
              <a:t>ip</a:t>
            </a:r>
            <a:r>
              <a:rPr lang="zh-CN" altLang="en-US" dirty="0" smtClean="0">
                <a:latin typeface="微软雅黑" panose="020B0503020204020204" charset="-122"/>
                <a:ea typeface="微软雅黑" panose="020B0503020204020204" charset="-122"/>
              </a:rPr>
              <a:t>代理池：负责给数据抓取模块提供代理</a:t>
            </a:r>
            <a:r>
              <a:rPr lang="en-US" altLang="zh-CN" dirty="0" err="1" smtClean="0">
                <a:latin typeface="微软雅黑" panose="020B0503020204020204" charset="-122"/>
                <a:ea typeface="微软雅黑" panose="020B0503020204020204" charset="-122"/>
              </a:rPr>
              <a:t>ip</a:t>
            </a:r>
            <a:r>
              <a:rPr lang="zh-CN" altLang="en-US" dirty="0">
                <a:latin typeface="微软雅黑" panose="020B0503020204020204" charset="-122"/>
                <a:ea typeface="微软雅黑" panose="020B0503020204020204" charset="-122"/>
              </a:rPr>
              <a:t>。</a:t>
            </a:r>
            <a:endParaRPr lang="zh-CN" altLang="zh-CN" dirty="0">
              <a:latin typeface="微软雅黑" panose="020B0503020204020204" charset="-122"/>
              <a:ea typeface="微软雅黑" panose="020B0503020204020204" charset="-122"/>
            </a:endParaRPr>
          </a:p>
          <a:p>
            <a:endParaRPr lang="zh-CN" altLang="en-US" dirty="0"/>
          </a:p>
        </p:txBody>
      </p:sp>
      <p:pic>
        <p:nvPicPr>
          <p:cNvPr id="10" name="图片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1254" y="5345359"/>
            <a:ext cx="6885486" cy="1662878"/>
          </a:xfrm>
          <a:prstGeom prst="rect">
            <a:avLst/>
          </a:prstGeom>
        </p:spPr>
      </p:pic>
      <p:pic>
        <p:nvPicPr>
          <p:cNvPr id="11" name="图片 10"/>
          <p:cNvPicPr/>
          <p:nvPr/>
        </p:nvPicPr>
        <p:blipFill>
          <a:blip r:embed="rId3">
            <a:extLst>
              <a:ext uri="{28A0092B-C50C-407E-A947-70E740481C1C}">
                <a14:useLocalDpi xmlns:a14="http://schemas.microsoft.com/office/drawing/2010/main" val="0"/>
              </a:ext>
            </a:extLst>
          </a:blip>
          <a:srcRect/>
          <a:stretch>
            <a:fillRect/>
          </a:stretch>
        </p:blipFill>
        <p:spPr bwMode="auto">
          <a:xfrm>
            <a:off x="6640946" y="757382"/>
            <a:ext cx="4027054" cy="4941453"/>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par>
                          <p:cTn id="10" fill="hold">
                            <p:stCondLst>
                              <p:cond delay="1299"/>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2572" y="3453691"/>
            <a:ext cx="1493819" cy="400110"/>
          </a:xfrm>
          <a:prstGeom prst="rect">
            <a:avLst/>
          </a:prstGeom>
        </p:spPr>
        <p:txBody>
          <a:bodyPr wrap="square">
            <a:spAutoFit/>
          </a:bodyPr>
          <a:lstStyle/>
          <a:p>
            <a:pPr algn="ctr"/>
            <a:r>
              <a:rPr lang="zh-CN" altLang="zh-CN" sz="2000" dirty="0">
                <a:solidFill>
                  <a:schemeClr val="bg1"/>
                </a:solidFill>
                <a:latin typeface="华文细黑" panose="02010600040101010101" pitchFamily="2" charset="-122"/>
                <a:ea typeface="华文细黑" panose="02010600040101010101" pitchFamily="2" charset="-122"/>
              </a:rPr>
              <a:t>研究</a:t>
            </a:r>
            <a:r>
              <a:rPr lang="zh-CN" altLang="zh-CN" sz="2000" dirty="0" smtClean="0">
                <a:solidFill>
                  <a:schemeClr val="bg1"/>
                </a:solidFill>
                <a:latin typeface="华文细黑" panose="02010600040101010101" pitchFamily="2" charset="-122"/>
                <a:ea typeface="华文细黑" panose="02010600040101010101" pitchFamily="2" charset="-122"/>
              </a:rPr>
              <a:t>观</a:t>
            </a:r>
            <a:r>
              <a:rPr lang="en-US" altLang="zh-CN" sz="2000" dirty="0" smtClean="0">
                <a:solidFill>
                  <a:schemeClr val="bg1"/>
                </a:solidFill>
                <a:latin typeface="华文细黑" panose="02010600040101010101" pitchFamily="2" charset="-122"/>
                <a:ea typeface="华文细黑" panose="02010600040101010101" pitchFamily="2" charset="-122"/>
              </a:rPr>
              <a:t>1</a:t>
            </a:r>
            <a:endParaRPr lang="zh-CN" altLang="en-US" sz="1865" dirty="0">
              <a:solidFill>
                <a:schemeClr val="bg1"/>
              </a:solidFill>
              <a:latin typeface="华文细黑" panose="02010600040101010101" pitchFamily="2" charset="-122"/>
              <a:ea typeface="华文细黑" panose="02010600040101010101" pitchFamily="2" charset="-122"/>
            </a:endParaRPr>
          </a:p>
        </p:txBody>
      </p:sp>
      <p:sp>
        <p:nvSpPr>
          <p:cNvPr id="68" name="文本框 67"/>
          <p:cNvSpPr txBox="1"/>
          <p:nvPr/>
        </p:nvSpPr>
        <p:spPr>
          <a:xfrm>
            <a:off x="865363" y="1403069"/>
            <a:ext cx="661250" cy="3416320"/>
          </a:xfrm>
          <a:prstGeom prst="rect">
            <a:avLst/>
          </a:prstGeom>
          <a:noFill/>
        </p:spPr>
        <p:txBody>
          <a:bodyPr wrap="square" rtlCol="0">
            <a:spAutoFit/>
          </a:bodyPr>
          <a:lstStyle/>
          <a:p>
            <a:pPr algn="just">
              <a:spcAft>
                <a:spcPts val="0"/>
              </a:spcAft>
            </a:pPr>
            <a:r>
              <a:rPr lang="zh-CN" altLang="en-US" sz="36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数据抓取模块</a:t>
            </a:r>
            <a:endParaRPr lang="zh-CN" altLang="zh-CN" sz="3600" kern="100" dirty="0">
              <a:latin typeface="方正兰亭粗黑简体" panose="02000000000000000000" pitchFamily="2" charset="-122"/>
              <a:ea typeface="方正兰亭粗黑简体" panose="02000000000000000000" pitchFamily="2" charset="-122"/>
              <a:cs typeface="Times New Roman" panose="02020603050405020304" pitchFamily="18" charset="0"/>
            </a:endParaRPr>
          </a:p>
        </p:txBody>
      </p:sp>
      <p:grpSp>
        <p:nvGrpSpPr>
          <p:cNvPr id="38" name="组合 37"/>
          <p:cNvGrpSpPr/>
          <p:nvPr/>
        </p:nvGrpSpPr>
        <p:grpSpPr>
          <a:xfrm>
            <a:off x="310028" y="279123"/>
            <a:ext cx="1213971" cy="973839"/>
            <a:chOff x="310029" y="279122"/>
            <a:chExt cx="1085080" cy="1040812"/>
          </a:xfrm>
        </p:grpSpPr>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40" name="文本框 39"/>
            <p:cNvSpPr txBox="1"/>
            <p:nvPr/>
          </p:nvSpPr>
          <p:spPr>
            <a:xfrm>
              <a:off x="338165" y="295423"/>
              <a:ext cx="832310" cy="822357"/>
            </a:xfrm>
            <a:prstGeom prst="rect">
              <a:avLst/>
            </a:prstGeom>
            <a:noFill/>
          </p:spPr>
          <p:txBody>
            <a:bodyPr wrap="square" rtlCol="0">
              <a:spAutoFit/>
            </a:bodyPr>
            <a:lstStyle/>
            <a:p>
              <a:pPr algn="dist"/>
              <a:r>
                <a:rPr lang="en-US" altLang="zh-CN" sz="4400" dirty="0" smtClean="0">
                  <a:latin typeface="Impact" panose="020B0806030902050204" pitchFamily="34" charset="0"/>
                  <a:ea typeface="方正兰亭粗黑简体" panose="02000000000000000000" pitchFamily="2" charset="-122"/>
                </a:rPr>
                <a:t>2.3</a:t>
              </a:r>
              <a:endParaRPr lang="zh-CN" altLang="en-US" sz="4400" dirty="0">
                <a:latin typeface="Impact" panose="020B0806030902050204" pitchFamily="34" charset="0"/>
                <a:ea typeface="方正兰亭粗黑简体" panose="02000000000000000000" pitchFamily="2" charset="-122"/>
              </a:endParaRPr>
            </a:p>
          </p:txBody>
        </p:sp>
      </p:grpSp>
      <p:pic>
        <p:nvPicPr>
          <p:cNvPr id="8" name="图片 7"/>
          <p:cNvPicPr/>
          <p:nvPr/>
        </p:nvPicPr>
        <p:blipFill>
          <a:blip r:embed="rId2"/>
          <a:stretch>
            <a:fillRect/>
          </a:stretch>
        </p:blipFill>
        <p:spPr>
          <a:xfrm>
            <a:off x="3552350" y="174782"/>
            <a:ext cx="4775245" cy="655781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2572" y="3453691"/>
            <a:ext cx="1493819" cy="400110"/>
          </a:xfrm>
          <a:prstGeom prst="rect">
            <a:avLst/>
          </a:prstGeom>
        </p:spPr>
        <p:txBody>
          <a:bodyPr wrap="square">
            <a:spAutoFit/>
          </a:bodyPr>
          <a:lstStyle/>
          <a:p>
            <a:pPr algn="ctr"/>
            <a:r>
              <a:rPr lang="zh-CN" altLang="zh-CN" sz="2000" dirty="0">
                <a:solidFill>
                  <a:schemeClr val="bg1"/>
                </a:solidFill>
                <a:latin typeface="华文细黑" panose="02010600040101010101" pitchFamily="2" charset="-122"/>
                <a:ea typeface="华文细黑" panose="02010600040101010101" pitchFamily="2" charset="-122"/>
              </a:rPr>
              <a:t>研究</a:t>
            </a:r>
            <a:r>
              <a:rPr lang="zh-CN" altLang="zh-CN" sz="2000" dirty="0" smtClean="0">
                <a:solidFill>
                  <a:schemeClr val="bg1"/>
                </a:solidFill>
                <a:latin typeface="华文细黑" panose="02010600040101010101" pitchFamily="2" charset="-122"/>
                <a:ea typeface="华文细黑" panose="02010600040101010101" pitchFamily="2" charset="-122"/>
              </a:rPr>
              <a:t>观</a:t>
            </a:r>
            <a:r>
              <a:rPr lang="en-US" altLang="zh-CN" sz="2000" dirty="0" smtClean="0">
                <a:solidFill>
                  <a:schemeClr val="bg1"/>
                </a:solidFill>
                <a:latin typeface="华文细黑" panose="02010600040101010101" pitchFamily="2" charset="-122"/>
                <a:ea typeface="华文细黑" panose="02010600040101010101" pitchFamily="2" charset="-122"/>
              </a:rPr>
              <a:t>1</a:t>
            </a:r>
            <a:endParaRPr lang="zh-CN" altLang="en-US" sz="1865" dirty="0">
              <a:solidFill>
                <a:schemeClr val="bg1"/>
              </a:solidFill>
              <a:latin typeface="华文细黑" panose="02010600040101010101" pitchFamily="2" charset="-122"/>
              <a:ea typeface="华文细黑" panose="02010600040101010101" pitchFamily="2" charset="-122"/>
            </a:endParaRPr>
          </a:p>
        </p:txBody>
      </p:sp>
      <p:sp>
        <p:nvSpPr>
          <p:cNvPr id="68" name="文本框 67"/>
          <p:cNvSpPr txBox="1"/>
          <p:nvPr/>
        </p:nvSpPr>
        <p:spPr>
          <a:xfrm>
            <a:off x="1555477" y="377833"/>
            <a:ext cx="3284378" cy="646331"/>
          </a:xfrm>
          <a:prstGeom prst="rect">
            <a:avLst/>
          </a:prstGeom>
          <a:noFill/>
        </p:spPr>
        <p:txBody>
          <a:bodyPr wrap="square" rtlCol="0">
            <a:spAutoFit/>
          </a:bodyPr>
          <a:lstStyle/>
          <a:p>
            <a:pPr algn="just">
              <a:spcAft>
                <a:spcPts val="0"/>
              </a:spcAft>
            </a:pPr>
            <a:r>
              <a:rPr lang="zh-CN" altLang="en-US" sz="36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数据存储模块</a:t>
            </a:r>
            <a:endParaRPr lang="zh-CN" altLang="zh-CN" sz="3600" kern="100" dirty="0">
              <a:latin typeface="方正兰亭粗黑简体" panose="02000000000000000000" pitchFamily="2" charset="-122"/>
              <a:ea typeface="方正兰亭粗黑简体" panose="02000000000000000000" pitchFamily="2" charset="-122"/>
              <a:cs typeface="Times New Roman" panose="02020603050405020304" pitchFamily="18" charset="0"/>
            </a:endParaRPr>
          </a:p>
        </p:txBody>
      </p:sp>
      <p:grpSp>
        <p:nvGrpSpPr>
          <p:cNvPr id="38" name="组合 37"/>
          <p:cNvGrpSpPr/>
          <p:nvPr/>
        </p:nvGrpSpPr>
        <p:grpSpPr>
          <a:xfrm>
            <a:off x="310028" y="279123"/>
            <a:ext cx="1213971" cy="973839"/>
            <a:chOff x="310029" y="279122"/>
            <a:chExt cx="1085080" cy="1040812"/>
          </a:xfrm>
        </p:grpSpPr>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40" name="文本框 39"/>
            <p:cNvSpPr txBox="1"/>
            <p:nvPr/>
          </p:nvSpPr>
          <p:spPr>
            <a:xfrm>
              <a:off x="338165" y="295423"/>
              <a:ext cx="832310" cy="822357"/>
            </a:xfrm>
            <a:prstGeom prst="rect">
              <a:avLst/>
            </a:prstGeom>
            <a:noFill/>
          </p:spPr>
          <p:txBody>
            <a:bodyPr wrap="square" rtlCol="0">
              <a:spAutoFit/>
            </a:bodyPr>
            <a:lstStyle/>
            <a:p>
              <a:pPr algn="dist"/>
              <a:r>
                <a:rPr lang="en-US" altLang="zh-CN" sz="4400" dirty="0" smtClean="0">
                  <a:latin typeface="Impact" panose="020B0806030902050204" pitchFamily="34" charset="0"/>
                  <a:ea typeface="方正兰亭粗黑简体" panose="02000000000000000000" pitchFamily="2" charset="-122"/>
                </a:rPr>
                <a:t>2.4</a:t>
              </a:r>
              <a:endParaRPr lang="zh-CN" altLang="en-US" sz="4400" dirty="0">
                <a:latin typeface="Impact" panose="020B0806030902050204" pitchFamily="34" charset="0"/>
                <a:ea typeface="方正兰亭粗黑简体" panose="02000000000000000000" pitchFamily="2" charset="-122"/>
              </a:endParaRPr>
            </a:p>
          </p:txBody>
        </p:sp>
      </p:grpSp>
      <p:pic>
        <p:nvPicPr>
          <p:cNvPr id="9" name="图片 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5350458"/>
            <a:ext cx="7015525" cy="1694283"/>
          </a:xfrm>
          <a:prstGeom prst="rect">
            <a:avLst/>
          </a:prstGeom>
        </p:spPr>
      </p:pic>
      <p:sp>
        <p:nvSpPr>
          <p:cNvPr id="10" name="文本框 9"/>
          <p:cNvSpPr txBox="1"/>
          <p:nvPr/>
        </p:nvSpPr>
        <p:spPr>
          <a:xfrm>
            <a:off x="1534132" y="1388411"/>
            <a:ext cx="3065577" cy="1938992"/>
          </a:xfrm>
          <a:prstGeom prst="rect">
            <a:avLst/>
          </a:prstGeom>
          <a:noFill/>
        </p:spPr>
        <p:txBody>
          <a:bodyPr wrap="square" rtlCol="0">
            <a:spAutoFit/>
          </a:bodyPr>
          <a:lstStyle/>
          <a:p>
            <a:r>
              <a:rPr lang="zh-CN" altLang="en-US" dirty="0" smtClean="0"/>
              <a:t>      </a:t>
            </a:r>
            <a:r>
              <a:rPr lang="zh-CN" altLang="en-US" sz="2000" dirty="0" smtClean="0">
                <a:solidFill>
                  <a:srgbClr val="002060"/>
                </a:solidFill>
                <a:latin typeface="微软雅黑" panose="020B0503020204020204" charset="-122"/>
                <a:ea typeface="微软雅黑" panose="020B0503020204020204" charset="-122"/>
              </a:rPr>
              <a:t>存储到</a:t>
            </a:r>
            <a:r>
              <a:rPr lang="en-US" altLang="zh-CN" sz="2000" dirty="0" smtClean="0">
                <a:solidFill>
                  <a:srgbClr val="002060"/>
                </a:solidFill>
                <a:latin typeface="微软雅黑" panose="020B0503020204020204" charset="-122"/>
                <a:ea typeface="微软雅黑" panose="020B0503020204020204" charset="-122"/>
              </a:rPr>
              <a:t>Word</a:t>
            </a:r>
            <a:r>
              <a:rPr lang="en-US" altLang="zh-CN" dirty="0" smtClean="0">
                <a:latin typeface="微软雅黑" panose="020B0503020204020204" charset="-122"/>
                <a:ea typeface="微软雅黑" panose="020B0503020204020204" charset="-122"/>
              </a:rPr>
              <a:t>:</a:t>
            </a:r>
            <a:r>
              <a:rPr lang="zh-CN" altLang="en-US" sz="2000" dirty="0" smtClean="0">
                <a:latin typeface="微软雅黑" panose="020B0503020204020204" charset="-122"/>
                <a:ea typeface="微软雅黑" panose="020B0503020204020204" charset="-122"/>
                <a:cs typeface="Arial" panose="020B0604020202020204" pitchFamily="34" charset="0"/>
              </a:rPr>
              <a:t>使用</a:t>
            </a:r>
            <a:r>
              <a:rPr lang="en-US" altLang="zh-CN" sz="2000" dirty="0" smtClean="0">
                <a:latin typeface="微软雅黑" panose="020B0503020204020204" charset="-122"/>
                <a:ea typeface="微软雅黑" panose="020B0503020204020204" charset="-122"/>
                <a:cs typeface="Arial" panose="020B0604020202020204" pitchFamily="34" charset="0"/>
              </a:rPr>
              <a:t>python-</a:t>
            </a:r>
            <a:r>
              <a:rPr lang="en-US" altLang="zh-CN" sz="2000" dirty="0" err="1" smtClean="0">
                <a:latin typeface="微软雅黑" panose="020B0503020204020204" charset="-122"/>
                <a:ea typeface="微软雅黑" panose="020B0503020204020204" charset="-122"/>
                <a:cs typeface="Arial" panose="020B0604020202020204" pitchFamily="34" charset="0"/>
              </a:rPr>
              <a:t>docx</a:t>
            </a:r>
            <a:r>
              <a:rPr lang="zh-CN" altLang="en-US" sz="2000" dirty="0" smtClean="0">
                <a:latin typeface="微软雅黑" panose="020B0503020204020204" charset="-122"/>
                <a:ea typeface="微软雅黑" panose="020B0503020204020204" charset="-122"/>
                <a:cs typeface="Arial" panose="020B0604020202020204" pitchFamily="34" charset="0"/>
              </a:rPr>
              <a:t>模块进行操作，可以将采集到的裁判文书作为</a:t>
            </a:r>
            <a:r>
              <a:rPr lang="en-US" altLang="zh-CN" sz="2000" dirty="0" smtClean="0">
                <a:latin typeface="微软雅黑" panose="020B0503020204020204" charset="-122"/>
                <a:ea typeface="微软雅黑" panose="020B0503020204020204" charset="-122"/>
                <a:cs typeface="Arial" panose="020B0604020202020204" pitchFamily="34" charset="0"/>
              </a:rPr>
              <a:t>word</a:t>
            </a:r>
            <a:r>
              <a:rPr lang="zh-CN" altLang="en-US" sz="2000" dirty="0" smtClean="0">
                <a:latin typeface="微软雅黑" panose="020B0503020204020204" charset="-122"/>
                <a:ea typeface="微软雅黑" panose="020B0503020204020204" charset="-122"/>
                <a:cs typeface="Arial" panose="020B0604020202020204" pitchFamily="34" charset="0"/>
              </a:rPr>
              <a:t>文档进行存储，可以自动创建案件索引信息。</a:t>
            </a:r>
            <a:endParaRPr lang="zh-CN" altLang="en-US" sz="2000" dirty="0">
              <a:latin typeface="微软雅黑" panose="020B0503020204020204" charset="-122"/>
              <a:ea typeface="微软雅黑" panose="020B0503020204020204" charset="-122"/>
              <a:cs typeface="Arial" panose="020B06040202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9854" y="1259936"/>
            <a:ext cx="6590527" cy="49376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par>
                          <p:cTn id="10" fill="hold">
                            <p:stCondLst>
                              <p:cond delay="1299"/>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2572" y="3453691"/>
            <a:ext cx="1493819" cy="400110"/>
          </a:xfrm>
          <a:prstGeom prst="rect">
            <a:avLst/>
          </a:prstGeom>
        </p:spPr>
        <p:txBody>
          <a:bodyPr wrap="square">
            <a:spAutoFit/>
          </a:bodyPr>
          <a:lstStyle/>
          <a:p>
            <a:pPr algn="ctr"/>
            <a:r>
              <a:rPr lang="zh-CN" altLang="zh-CN" sz="2000" dirty="0">
                <a:solidFill>
                  <a:schemeClr val="bg1"/>
                </a:solidFill>
                <a:latin typeface="华文细黑" panose="02010600040101010101" pitchFamily="2" charset="-122"/>
                <a:ea typeface="华文细黑" panose="02010600040101010101" pitchFamily="2" charset="-122"/>
              </a:rPr>
              <a:t>研究</a:t>
            </a:r>
            <a:r>
              <a:rPr lang="zh-CN" altLang="zh-CN" sz="2000" dirty="0" smtClean="0">
                <a:solidFill>
                  <a:schemeClr val="bg1"/>
                </a:solidFill>
                <a:latin typeface="华文细黑" panose="02010600040101010101" pitchFamily="2" charset="-122"/>
                <a:ea typeface="华文细黑" panose="02010600040101010101" pitchFamily="2" charset="-122"/>
              </a:rPr>
              <a:t>观</a:t>
            </a:r>
            <a:r>
              <a:rPr lang="en-US" altLang="zh-CN" sz="2000" dirty="0" smtClean="0">
                <a:solidFill>
                  <a:schemeClr val="bg1"/>
                </a:solidFill>
                <a:latin typeface="华文细黑" panose="02010600040101010101" pitchFamily="2" charset="-122"/>
                <a:ea typeface="华文细黑" panose="02010600040101010101" pitchFamily="2" charset="-122"/>
              </a:rPr>
              <a:t>1</a:t>
            </a:r>
            <a:endParaRPr lang="zh-CN" altLang="en-US" sz="1865" dirty="0">
              <a:solidFill>
                <a:schemeClr val="bg1"/>
              </a:solidFill>
              <a:latin typeface="华文细黑" panose="02010600040101010101" pitchFamily="2" charset="-122"/>
              <a:ea typeface="华文细黑" panose="02010600040101010101" pitchFamily="2" charset="-122"/>
            </a:endParaRPr>
          </a:p>
        </p:txBody>
      </p:sp>
      <p:sp>
        <p:nvSpPr>
          <p:cNvPr id="68" name="文本框 67"/>
          <p:cNvSpPr txBox="1"/>
          <p:nvPr/>
        </p:nvSpPr>
        <p:spPr>
          <a:xfrm>
            <a:off x="1555477" y="377833"/>
            <a:ext cx="3284378" cy="646331"/>
          </a:xfrm>
          <a:prstGeom prst="rect">
            <a:avLst/>
          </a:prstGeom>
          <a:noFill/>
        </p:spPr>
        <p:txBody>
          <a:bodyPr wrap="square" rtlCol="0">
            <a:spAutoFit/>
          </a:bodyPr>
          <a:lstStyle/>
          <a:p>
            <a:pPr algn="just">
              <a:spcAft>
                <a:spcPts val="0"/>
              </a:spcAft>
            </a:pPr>
            <a:r>
              <a:rPr lang="zh-CN" altLang="en-US" sz="36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数据存储模块</a:t>
            </a:r>
            <a:endParaRPr lang="zh-CN" altLang="zh-CN" sz="3600" kern="100" dirty="0">
              <a:latin typeface="方正兰亭粗黑简体" panose="02000000000000000000" pitchFamily="2" charset="-122"/>
              <a:ea typeface="方正兰亭粗黑简体" panose="02000000000000000000" pitchFamily="2" charset="-122"/>
              <a:cs typeface="Times New Roman" panose="02020603050405020304" pitchFamily="18" charset="0"/>
            </a:endParaRPr>
          </a:p>
        </p:txBody>
      </p:sp>
      <p:grpSp>
        <p:nvGrpSpPr>
          <p:cNvPr id="38" name="组合 37"/>
          <p:cNvGrpSpPr/>
          <p:nvPr/>
        </p:nvGrpSpPr>
        <p:grpSpPr>
          <a:xfrm>
            <a:off x="310028" y="279123"/>
            <a:ext cx="1213971" cy="973839"/>
            <a:chOff x="310029" y="279122"/>
            <a:chExt cx="1085080" cy="1040812"/>
          </a:xfrm>
        </p:grpSpPr>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40" name="文本框 39"/>
            <p:cNvSpPr txBox="1"/>
            <p:nvPr/>
          </p:nvSpPr>
          <p:spPr>
            <a:xfrm>
              <a:off x="338165" y="295423"/>
              <a:ext cx="832310" cy="822357"/>
            </a:xfrm>
            <a:prstGeom prst="rect">
              <a:avLst/>
            </a:prstGeom>
            <a:noFill/>
          </p:spPr>
          <p:txBody>
            <a:bodyPr wrap="square" rtlCol="0">
              <a:spAutoFit/>
            </a:bodyPr>
            <a:lstStyle/>
            <a:p>
              <a:pPr algn="dist"/>
              <a:r>
                <a:rPr lang="en-US" altLang="zh-CN" sz="4400" dirty="0" smtClean="0">
                  <a:latin typeface="Impact" panose="020B0806030902050204" pitchFamily="34" charset="0"/>
                  <a:ea typeface="方正兰亭粗黑简体" panose="02000000000000000000" pitchFamily="2" charset="-122"/>
                </a:rPr>
                <a:t>2.4</a:t>
              </a:r>
              <a:endParaRPr lang="zh-CN" altLang="en-US" sz="4400" dirty="0">
                <a:latin typeface="Impact" panose="020B0806030902050204" pitchFamily="34" charset="0"/>
                <a:ea typeface="方正兰亭粗黑简体" panose="02000000000000000000" pitchFamily="2" charset="-122"/>
              </a:endParaRPr>
            </a:p>
          </p:txBody>
        </p:sp>
      </p:grpSp>
      <p:sp>
        <p:nvSpPr>
          <p:cNvPr id="11" name="文本框 10"/>
          <p:cNvSpPr txBox="1"/>
          <p:nvPr/>
        </p:nvSpPr>
        <p:spPr>
          <a:xfrm>
            <a:off x="1233981" y="1490910"/>
            <a:ext cx="9821945" cy="1015663"/>
          </a:xfrm>
          <a:prstGeom prst="rect">
            <a:avLst/>
          </a:prstGeom>
          <a:noFill/>
        </p:spPr>
        <p:txBody>
          <a:bodyPr wrap="square" rtlCol="0">
            <a:spAutoFit/>
          </a:bodyPr>
          <a:lstStyle/>
          <a:p>
            <a:r>
              <a:rPr lang="zh-CN" altLang="en-US" dirty="0" smtClean="0"/>
              <a:t>      </a:t>
            </a:r>
            <a:r>
              <a:rPr lang="zh-CN" altLang="en-US" sz="2000" dirty="0" smtClean="0">
                <a:solidFill>
                  <a:schemeClr val="accent2">
                    <a:lumMod val="75000"/>
                  </a:schemeClr>
                </a:solidFill>
                <a:latin typeface="微软雅黑" panose="020B0503020204020204" charset="-122"/>
                <a:ea typeface="微软雅黑" panose="020B0503020204020204" charset="-122"/>
              </a:rPr>
              <a:t>存储到</a:t>
            </a:r>
            <a:r>
              <a:rPr lang="en-US" altLang="zh-CN" sz="2000" dirty="0" smtClean="0">
                <a:solidFill>
                  <a:schemeClr val="accent2">
                    <a:lumMod val="75000"/>
                  </a:schemeClr>
                </a:solidFill>
                <a:latin typeface="微软雅黑" panose="020B0503020204020204" charset="-122"/>
                <a:ea typeface="微软雅黑" panose="020B0503020204020204" charset="-122"/>
                <a:cs typeface="Arial" panose="020B0604020202020204" pitchFamily="34" charset="0"/>
              </a:rPr>
              <a:t>CSV:</a:t>
            </a:r>
            <a:r>
              <a:rPr lang="en-US" altLang="zh-CN" sz="2000" dirty="0" smtClean="0">
                <a:latin typeface="微软雅黑" panose="020B0503020204020204" charset="-122"/>
                <a:ea typeface="微软雅黑" panose="020B0503020204020204" charset="-122"/>
                <a:cs typeface="Arial" panose="020B0604020202020204" pitchFamily="34" charset="0"/>
              </a:rPr>
              <a:t>CSV</a:t>
            </a:r>
            <a:r>
              <a:rPr lang="zh-CN" altLang="zh-CN" sz="2000" dirty="0" smtClean="0">
                <a:latin typeface="微软雅黑" panose="020B0503020204020204" charset="-122"/>
                <a:ea typeface="微软雅黑" panose="020B0503020204020204" charset="-122"/>
                <a:cs typeface="Arial" panose="020B0604020202020204" pitchFamily="34" charset="0"/>
              </a:rPr>
              <a:t>是</a:t>
            </a:r>
            <a:r>
              <a:rPr lang="zh-CN" altLang="zh-CN" sz="2000" dirty="0">
                <a:latin typeface="微软雅黑" panose="020B0503020204020204" charset="-122"/>
                <a:ea typeface="微软雅黑" panose="020B0503020204020204" charset="-122"/>
                <a:cs typeface="Arial" panose="020B0604020202020204" pitchFamily="34" charset="0"/>
              </a:rPr>
              <a:t>逗号分隔符文件，使用逗号来划分单元格，</a:t>
            </a:r>
            <a:r>
              <a:rPr lang="en-US" altLang="zh-CN" sz="2000" dirty="0">
                <a:latin typeface="微软雅黑" panose="020B0503020204020204" charset="-122"/>
                <a:ea typeface="微软雅黑" panose="020B0503020204020204" charset="-122"/>
                <a:cs typeface="Arial" panose="020B0604020202020204" pitchFamily="34" charset="0"/>
              </a:rPr>
              <a:t>csv</a:t>
            </a:r>
            <a:r>
              <a:rPr lang="zh-CN" altLang="zh-CN" sz="2000" dirty="0">
                <a:latin typeface="微软雅黑" panose="020B0503020204020204" charset="-122"/>
                <a:ea typeface="微软雅黑" panose="020B0503020204020204" charset="-122"/>
                <a:cs typeface="Arial" panose="020B0604020202020204" pitchFamily="34" charset="0"/>
              </a:rPr>
              <a:t>打开之后就如同</a:t>
            </a:r>
            <a:r>
              <a:rPr lang="en-US" altLang="zh-CN" sz="2000" dirty="0">
                <a:latin typeface="微软雅黑" panose="020B0503020204020204" charset="-122"/>
                <a:ea typeface="微软雅黑" panose="020B0503020204020204" charset="-122"/>
                <a:cs typeface="Arial" panose="020B0604020202020204" pitchFamily="34" charset="0"/>
              </a:rPr>
              <a:t>excel</a:t>
            </a:r>
            <a:r>
              <a:rPr lang="zh-CN" altLang="zh-CN" sz="2000" dirty="0">
                <a:latin typeface="微软雅黑" panose="020B0503020204020204" charset="-122"/>
                <a:ea typeface="微软雅黑" panose="020B0503020204020204" charset="-122"/>
                <a:cs typeface="Arial" panose="020B0604020202020204" pitchFamily="34" charset="0"/>
              </a:rPr>
              <a:t>一样。将数据存储到</a:t>
            </a:r>
            <a:r>
              <a:rPr lang="en-US" altLang="zh-CN" sz="2000" dirty="0">
                <a:latin typeface="微软雅黑" panose="020B0503020204020204" charset="-122"/>
                <a:ea typeface="微软雅黑" panose="020B0503020204020204" charset="-122"/>
                <a:cs typeface="Arial" panose="020B0604020202020204" pitchFamily="34" charset="0"/>
              </a:rPr>
              <a:t>excel,</a:t>
            </a:r>
            <a:r>
              <a:rPr lang="zh-CN" altLang="zh-CN" sz="2000" dirty="0">
                <a:latin typeface="微软雅黑" panose="020B0503020204020204" charset="-122"/>
                <a:ea typeface="微软雅黑" panose="020B0503020204020204" charset="-122"/>
                <a:cs typeface="Arial" panose="020B0604020202020204" pitchFamily="34" charset="0"/>
              </a:rPr>
              <a:t>由于</a:t>
            </a:r>
            <a:r>
              <a:rPr lang="en-US" altLang="zh-CN" sz="2000" dirty="0">
                <a:latin typeface="微软雅黑" panose="020B0503020204020204" charset="-122"/>
                <a:ea typeface="微软雅黑" panose="020B0503020204020204" charset="-122"/>
                <a:cs typeface="Arial" panose="020B0604020202020204" pitchFamily="34" charset="0"/>
              </a:rPr>
              <a:t>excel</a:t>
            </a:r>
            <a:r>
              <a:rPr lang="zh-CN" altLang="zh-CN" sz="2000" dirty="0">
                <a:latin typeface="微软雅黑" panose="020B0503020204020204" charset="-122"/>
                <a:ea typeface="微软雅黑" panose="020B0503020204020204" charset="-122"/>
                <a:cs typeface="Arial" panose="020B0604020202020204" pitchFamily="34" charset="0"/>
              </a:rPr>
              <a:t>各种强大的查找和统计功能，便于用户读数据进行分析整理</a:t>
            </a:r>
            <a:r>
              <a:rPr lang="zh-CN" altLang="zh-CN" sz="2000" dirty="0" smtClean="0">
                <a:latin typeface="微软雅黑" panose="020B0503020204020204" charset="-122"/>
                <a:ea typeface="微软雅黑" panose="020B0503020204020204" charset="-122"/>
                <a:cs typeface="Arial" panose="020B0604020202020204" pitchFamily="34" charset="0"/>
              </a:rPr>
              <a:t>。</a:t>
            </a:r>
            <a:endParaRPr lang="zh-CN" altLang="zh-CN" sz="2000" dirty="0">
              <a:latin typeface="微软雅黑" panose="020B0503020204020204" charset="-122"/>
              <a:ea typeface="微软雅黑" panose="020B0503020204020204" charset="-122"/>
              <a:cs typeface="Arial" panose="020B0604020202020204" pitchFamily="34"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825" y="2641601"/>
            <a:ext cx="10550064" cy="34509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2572" y="3453691"/>
            <a:ext cx="1493819" cy="400110"/>
          </a:xfrm>
          <a:prstGeom prst="rect">
            <a:avLst/>
          </a:prstGeom>
        </p:spPr>
        <p:txBody>
          <a:bodyPr wrap="square">
            <a:spAutoFit/>
          </a:bodyPr>
          <a:lstStyle/>
          <a:p>
            <a:pPr algn="ctr"/>
            <a:r>
              <a:rPr lang="zh-CN" altLang="zh-CN" sz="2000" dirty="0">
                <a:solidFill>
                  <a:schemeClr val="bg1"/>
                </a:solidFill>
                <a:latin typeface="华文细黑" panose="02010600040101010101" pitchFamily="2" charset="-122"/>
                <a:ea typeface="华文细黑" panose="02010600040101010101" pitchFamily="2" charset="-122"/>
              </a:rPr>
              <a:t>研究</a:t>
            </a:r>
            <a:r>
              <a:rPr lang="zh-CN" altLang="zh-CN" sz="2000" dirty="0" smtClean="0">
                <a:solidFill>
                  <a:schemeClr val="bg1"/>
                </a:solidFill>
                <a:latin typeface="华文细黑" panose="02010600040101010101" pitchFamily="2" charset="-122"/>
                <a:ea typeface="华文细黑" panose="02010600040101010101" pitchFamily="2" charset="-122"/>
              </a:rPr>
              <a:t>观</a:t>
            </a:r>
            <a:r>
              <a:rPr lang="en-US" altLang="zh-CN" sz="2000" dirty="0" smtClean="0">
                <a:solidFill>
                  <a:schemeClr val="bg1"/>
                </a:solidFill>
                <a:latin typeface="华文细黑" panose="02010600040101010101" pitchFamily="2" charset="-122"/>
                <a:ea typeface="华文细黑" panose="02010600040101010101" pitchFamily="2" charset="-122"/>
              </a:rPr>
              <a:t>1</a:t>
            </a:r>
            <a:endParaRPr lang="zh-CN" altLang="en-US" sz="1865" dirty="0">
              <a:solidFill>
                <a:schemeClr val="bg1"/>
              </a:solidFill>
              <a:latin typeface="华文细黑" panose="02010600040101010101" pitchFamily="2" charset="-122"/>
              <a:ea typeface="华文细黑" panose="02010600040101010101" pitchFamily="2" charset="-122"/>
            </a:endParaRPr>
          </a:p>
        </p:txBody>
      </p:sp>
      <p:sp>
        <p:nvSpPr>
          <p:cNvPr id="68" name="文本框 67"/>
          <p:cNvSpPr txBox="1"/>
          <p:nvPr/>
        </p:nvSpPr>
        <p:spPr>
          <a:xfrm>
            <a:off x="1555477" y="377833"/>
            <a:ext cx="3284378" cy="646331"/>
          </a:xfrm>
          <a:prstGeom prst="rect">
            <a:avLst/>
          </a:prstGeom>
          <a:noFill/>
        </p:spPr>
        <p:txBody>
          <a:bodyPr wrap="square" rtlCol="0">
            <a:spAutoFit/>
          </a:bodyPr>
          <a:lstStyle/>
          <a:p>
            <a:pPr algn="just">
              <a:spcAft>
                <a:spcPts val="0"/>
              </a:spcAft>
            </a:pPr>
            <a:r>
              <a:rPr lang="zh-CN" altLang="en-US" sz="36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用户</a:t>
            </a:r>
            <a:r>
              <a:rPr lang="en-US" altLang="zh-CN" sz="3600" kern="100" dirty="0" err="1" smtClean="0">
                <a:latin typeface="方正兰亭粗黑简体" panose="02000000000000000000" pitchFamily="2" charset="-122"/>
                <a:ea typeface="方正兰亭粗黑简体" panose="02000000000000000000" pitchFamily="2" charset="-122"/>
                <a:cs typeface="Times New Roman" panose="02020603050405020304" pitchFamily="18" charset="0"/>
              </a:rPr>
              <a:t>ip</a:t>
            </a:r>
            <a:r>
              <a:rPr lang="zh-CN" altLang="en-US" sz="36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代理池</a:t>
            </a:r>
            <a:endParaRPr lang="zh-CN" altLang="zh-CN" sz="3600" kern="100" dirty="0">
              <a:latin typeface="方正兰亭粗黑简体" panose="02000000000000000000" pitchFamily="2" charset="-122"/>
              <a:ea typeface="方正兰亭粗黑简体" panose="02000000000000000000" pitchFamily="2" charset="-122"/>
              <a:cs typeface="Times New Roman" panose="02020603050405020304" pitchFamily="18" charset="0"/>
            </a:endParaRPr>
          </a:p>
        </p:txBody>
      </p:sp>
      <p:grpSp>
        <p:nvGrpSpPr>
          <p:cNvPr id="38" name="组合 37"/>
          <p:cNvGrpSpPr/>
          <p:nvPr/>
        </p:nvGrpSpPr>
        <p:grpSpPr>
          <a:xfrm>
            <a:off x="310028" y="279123"/>
            <a:ext cx="1213971" cy="973839"/>
            <a:chOff x="310029" y="279122"/>
            <a:chExt cx="1085080" cy="1040812"/>
          </a:xfrm>
        </p:grpSpPr>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40" name="文本框 39"/>
            <p:cNvSpPr txBox="1"/>
            <p:nvPr/>
          </p:nvSpPr>
          <p:spPr>
            <a:xfrm>
              <a:off x="338165" y="295423"/>
              <a:ext cx="832310" cy="822357"/>
            </a:xfrm>
            <a:prstGeom prst="rect">
              <a:avLst/>
            </a:prstGeom>
            <a:noFill/>
          </p:spPr>
          <p:txBody>
            <a:bodyPr wrap="square" rtlCol="0">
              <a:spAutoFit/>
            </a:bodyPr>
            <a:lstStyle/>
            <a:p>
              <a:pPr algn="dist"/>
              <a:r>
                <a:rPr lang="en-US" altLang="zh-CN" sz="4400" dirty="0" smtClean="0">
                  <a:latin typeface="Impact" panose="020B0806030902050204" pitchFamily="34" charset="0"/>
                  <a:ea typeface="方正兰亭粗黑简体" panose="02000000000000000000" pitchFamily="2" charset="-122"/>
                </a:rPr>
                <a:t>2.5</a:t>
              </a:r>
              <a:endParaRPr lang="zh-CN" altLang="en-US" sz="4400" dirty="0">
                <a:latin typeface="Impact" panose="020B0806030902050204" pitchFamily="34" charset="0"/>
                <a:ea typeface="方正兰亭粗黑简体" panose="02000000000000000000" pitchFamily="2" charset="-122"/>
              </a:endParaRPr>
            </a:p>
          </p:txBody>
        </p:sp>
      </p:grpSp>
      <p:sp>
        <p:nvSpPr>
          <p:cNvPr id="11" name="文本框 10"/>
          <p:cNvSpPr txBox="1"/>
          <p:nvPr/>
        </p:nvSpPr>
        <p:spPr>
          <a:xfrm>
            <a:off x="1233981" y="1490910"/>
            <a:ext cx="9821945" cy="1015663"/>
          </a:xfrm>
          <a:prstGeom prst="rect">
            <a:avLst/>
          </a:prstGeom>
          <a:noFill/>
        </p:spPr>
        <p:txBody>
          <a:bodyPr wrap="square" rtlCol="0">
            <a:spAutoFit/>
          </a:bodyPr>
          <a:lstStyle/>
          <a:p>
            <a:r>
              <a:rPr lang="zh-CN" altLang="en-US" sz="2000" dirty="0" smtClean="0">
                <a:latin typeface="Arial" panose="020B0604020202020204" pitchFamily="34" charset="0"/>
                <a:cs typeface="Arial" panose="020B0604020202020204" pitchFamily="34" charset="0"/>
              </a:rPr>
              <a:t>    </a:t>
            </a:r>
            <a:r>
              <a:rPr lang="zh-CN" altLang="en-US" sz="2000" dirty="0" smtClean="0">
                <a:latin typeface="微软雅黑" panose="020B0503020204020204" charset="-122"/>
                <a:ea typeface="微软雅黑" panose="020B0503020204020204" charset="-122"/>
                <a:cs typeface="Arial" panose="020B0604020202020204" pitchFamily="34" charset="0"/>
              </a:rPr>
              <a:t>选用西刺代理作为代理</a:t>
            </a:r>
            <a:r>
              <a:rPr lang="en-US" altLang="zh-CN" sz="2000" dirty="0" err="1" smtClean="0">
                <a:latin typeface="微软雅黑" panose="020B0503020204020204" charset="-122"/>
                <a:ea typeface="微软雅黑" panose="020B0503020204020204" charset="-122"/>
                <a:cs typeface="Arial" panose="020B0604020202020204" pitchFamily="34" charset="0"/>
              </a:rPr>
              <a:t>ip</a:t>
            </a:r>
            <a:r>
              <a:rPr lang="zh-CN" altLang="en-US" sz="2000" dirty="0" smtClean="0">
                <a:latin typeface="微软雅黑" panose="020B0503020204020204" charset="-122"/>
                <a:ea typeface="微软雅黑" panose="020B0503020204020204" charset="-122"/>
                <a:cs typeface="Arial" panose="020B0604020202020204" pitchFamily="34" charset="0"/>
              </a:rPr>
              <a:t>采集站点，采集高匿，</a:t>
            </a:r>
            <a:r>
              <a:rPr lang="en-US" altLang="zh-CN" sz="2000" dirty="0" smtClean="0">
                <a:latin typeface="微软雅黑" panose="020B0503020204020204" charset="-122"/>
                <a:ea typeface="微软雅黑" panose="020B0503020204020204" charset="-122"/>
                <a:cs typeface="Arial" panose="020B0604020202020204" pitchFamily="34" charset="0"/>
              </a:rPr>
              <a:t>HTTP</a:t>
            </a:r>
            <a:r>
              <a:rPr lang="zh-CN" altLang="en-US" sz="2000" dirty="0" smtClean="0">
                <a:latin typeface="微软雅黑" panose="020B0503020204020204" charset="-122"/>
                <a:ea typeface="微软雅黑" panose="020B0503020204020204" charset="-122"/>
                <a:cs typeface="Arial" panose="020B0604020202020204" pitchFamily="34" charset="0"/>
              </a:rPr>
              <a:t>型，速度在</a:t>
            </a:r>
            <a:r>
              <a:rPr lang="en-US" altLang="zh-CN" sz="2000" dirty="0" smtClean="0">
                <a:latin typeface="微软雅黑" panose="020B0503020204020204" charset="-122"/>
                <a:ea typeface="微软雅黑" panose="020B0503020204020204" charset="-122"/>
                <a:cs typeface="Arial" panose="020B0604020202020204" pitchFamily="34" charset="0"/>
              </a:rPr>
              <a:t>1s</a:t>
            </a:r>
            <a:r>
              <a:rPr lang="zh-CN" altLang="en-US" sz="2000" dirty="0" smtClean="0">
                <a:latin typeface="微软雅黑" panose="020B0503020204020204" charset="-122"/>
                <a:ea typeface="微软雅黑" panose="020B0503020204020204" charset="-122"/>
                <a:cs typeface="Arial" panose="020B0604020202020204" pitchFamily="34" charset="0"/>
              </a:rPr>
              <a:t>内的</a:t>
            </a:r>
            <a:r>
              <a:rPr lang="en-US" altLang="zh-CN" sz="2000" dirty="0" err="1" smtClean="0">
                <a:latin typeface="微软雅黑" panose="020B0503020204020204" charset="-122"/>
                <a:ea typeface="微软雅黑" panose="020B0503020204020204" charset="-122"/>
                <a:cs typeface="Arial" panose="020B0604020202020204" pitchFamily="34" charset="0"/>
              </a:rPr>
              <a:t>ip</a:t>
            </a:r>
            <a:r>
              <a:rPr lang="zh-CN" altLang="en-US" sz="2000" dirty="0" smtClean="0">
                <a:latin typeface="微软雅黑" panose="020B0503020204020204" charset="-122"/>
                <a:ea typeface="微软雅黑" panose="020B0503020204020204" charset="-122"/>
                <a:cs typeface="Arial" panose="020B0604020202020204" pitchFamily="34" charset="0"/>
              </a:rPr>
              <a:t>。使用协程</a:t>
            </a:r>
            <a:r>
              <a:rPr lang="en-US" altLang="zh-CN" sz="2000" dirty="0" smtClean="0">
                <a:latin typeface="微软雅黑" panose="020B0503020204020204" charset="-122"/>
                <a:ea typeface="微软雅黑" panose="020B0503020204020204" charset="-122"/>
                <a:cs typeface="Arial" panose="020B0604020202020204" pitchFamily="34" charset="0"/>
              </a:rPr>
              <a:t>+</a:t>
            </a:r>
            <a:r>
              <a:rPr lang="en-US" altLang="zh-CN" sz="2000" dirty="0" err="1" smtClean="0">
                <a:latin typeface="微软雅黑" panose="020B0503020204020204" charset="-122"/>
                <a:ea typeface="微软雅黑" panose="020B0503020204020204" charset="-122"/>
                <a:cs typeface="Arial" panose="020B0604020202020204" pitchFamily="34" charset="0"/>
              </a:rPr>
              <a:t>aiohttp</a:t>
            </a:r>
            <a:r>
              <a:rPr lang="zh-CN" altLang="en-US" sz="2000" dirty="0" smtClean="0">
                <a:latin typeface="微软雅黑" panose="020B0503020204020204" charset="-122"/>
                <a:ea typeface="微软雅黑" panose="020B0503020204020204" charset="-122"/>
                <a:cs typeface="Arial" panose="020B0604020202020204" pitchFamily="34" charset="0"/>
              </a:rPr>
              <a:t>实现批量请求，</a:t>
            </a:r>
            <a:r>
              <a:rPr lang="en-US" altLang="zh-CN" sz="2000" dirty="0" smtClean="0">
                <a:latin typeface="微软雅黑" panose="020B0503020204020204" charset="-122"/>
                <a:ea typeface="微软雅黑" panose="020B0503020204020204" charset="-122"/>
                <a:cs typeface="Arial" panose="020B0604020202020204" pitchFamily="34" charset="0"/>
              </a:rPr>
              <a:t>100</a:t>
            </a:r>
            <a:r>
              <a:rPr lang="zh-CN" altLang="en-US" sz="2000" dirty="0" smtClean="0">
                <a:latin typeface="微软雅黑" panose="020B0503020204020204" charset="-122"/>
                <a:ea typeface="微软雅黑" panose="020B0503020204020204" charset="-122"/>
                <a:cs typeface="Arial" panose="020B0604020202020204" pitchFamily="34" charset="0"/>
              </a:rPr>
              <a:t>页的请求一般只需要</a:t>
            </a:r>
            <a:r>
              <a:rPr lang="en-US" altLang="zh-CN" sz="2000" dirty="0" smtClean="0">
                <a:latin typeface="微软雅黑" panose="020B0503020204020204" charset="-122"/>
                <a:ea typeface="微软雅黑" panose="020B0503020204020204" charset="-122"/>
                <a:cs typeface="Arial" panose="020B0604020202020204" pitchFamily="34" charset="0"/>
              </a:rPr>
              <a:t>4~20</a:t>
            </a:r>
            <a:r>
              <a:rPr lang="zh-CN" altLang="en-US" sz="2000" dirty="0" smtClean="0">
                <a:latin typeface="微软雅黑" panose="020B0503020204020204" charset="-122"/>
                <a:ea typeface="微软雅黑" panose="020B0503020204020204" charset="-122"/>
                <a:cs typeface="Arial" panose="020B0604020202020204" pitchFamily="34" charset="0"/>
              </a:rPr>
              <a:t>秒的时间，其中每页包含</a:t>
            </a:r>
            <a:r>
              <a:rPr lang="en-US" altLang="zh-CN" sz="2000" dirty="0" smtClean="0">
                <a:latin typeface="微软雅黑" panose="020B0503020204020204" charset="-122"/>
                <a:ea typeface="微软雅黑" panose="020B0503020204020204" charset="-122"/>
                <a:cs typeface="Arial" panose="020B0604020202020204" pitchFamily="34" charset="0"/>
              </a:rPr>
              <a:t>100</a:t>
            </a:r>
            <a:r>
              <a:rPr lang="zh-CN" altLang="en-US" sz="2000" dirty="0" smtClean="0">
                <a:latin typeface="微软雅黑" panose="020B0503020204020204" charset="-122"/>
                <a:ea typeface="微软雅黑" panose="020B0503020204020204" charset="-122"/>
                <a:cs typeface="Arial" panose="020B0604020202020204" pitchFamily="34" charset="0"/>
              </a:rPr>
              <a:t>个</a:t>
            </a:r>
            <a:r>
              <a:rPr lang="en-US" altLang="zh-CN" sz="2000" dirty="0" smtClean="0">
                <a:latin typeface="微软雅黑" panose="020B0503020204020204" charset="-122"/>
                <a:ea typeface="微软雅黑" panose="020B0503020204020204" charset="-122"/>
                <a:cs typeface="Arial" panose="020B0604020202020204" pitchFamily="34" charset="0"/>
              </a:rPr>
              <a:t>ip,10000</a:t>
            </a:r>
            <a:r>
              <a:rPr lang="zh-CN" altLang="en-US" sz="2000" dirty="0" smtClean="0">
                <a:latin typeface="微软雅黑" panose="020B0503020204020204" charset="-122"/>
                <a:ea typeface="微软雅黑" panose="020B0503020204020204" charset="-122"/>
                <a:cs typeface="Arial" panose="020B0604020202020204" pitchFamily="34" charset="0"/>
              </a:rPr>
              <a:t>个</a:t>
            </a:r>
            <a:r>
              <a:rPr lang="en-US" altLang="zh-CN" sz="2000" dirty="0" err="1" smtClean="0">
                <a:latin typeface="微软雅黑" panose="020B0503020204020204" charset="-122"/>
                <a:ea typeface="微软雅黑" panose="020B0503020204020204" charset="-122"/>
                <a:cs typeface="Arial" panose="020B0604020202020204" pitchFamily="34" charset="0"/>
              </a:rPr>
              <a:t>ip</a:t>
            </a:r>
            <a:r>
              <a:rPr lang="zh-CN" altLang="en-US" sz="2000" dirty="0" smtClean="0">
                <a:latin typeface="微软雅黑" panose="020B0503020204020204" charset="-122"/>
                <a:ea typeface="微软雅黑" panose="020B0503020204020204" charset="-122"/>
                <a:cs typeface="Arial" panose="020B0604020202020204" pitchFamily="34" charset="0"/>
              </a:rPr>
              <a:t>中通常符合最终能成为响应文书网的只有两三个左右。</a:t>
            </a:r>
            <a:endParaRPr lang="zh-CN" altLang="zh-CN" sz="2000" dirty="0">
              <a:latin typeface="微软雅黑" panose="020B0503020204020204" charset="-122"/>
              <a:ea typeface="微软雅黑" panose="020B0503020204020204" charset="-122"/>
              <a:cs typeface="Arial" panose="020B0604020202020204" pitchFamily="34" charset="0"/>
            </a:endParaRPr>
          </a:p>
        </p:txBody>
      </p:sp>
      <p:pic>
        <p:nvPicPr>
          <p:cNvPr id="9" name="图片 8"/>
          <p:cNvPicPr/>
          <p:nvPr/>
        </p:nvPicPr>
        <p:blipFill>
          <a:blip r:embed="rId2"/>
          <a:stretch>
            <a:fillRect/>
          </a:stretch>
        </p:blipFill>
        <p:spPr>
          <a:xfrm>
            <a:off x="807093" y="2682964"/>
            <a:ext cx="5628876" cy="3146335"/>
          </a:xfrm>
          <a:prstGeom prst="rect">
            <a:avLst/>
          </a:prstGeom>
          <a:noFill/>
          <a:ln>
            <a:noFill/>
          </a:ln>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965" y="2973319"/>
            <a:ext cx="5248267" cy="20604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2572" y="3453691"/>
            <a:ext cx="1493819" cy="400110"/>
          </a:xfrm>
          <a:prstGeom prst="rect">
            <a:avLst/>
          </a:prstGeom>
        </p:spPr>
        <p:txBody>
          <a:bodyPr wrap="square">
            <a:spAutoFit/>
          </a:bodyPr>
          <a:lstStyle/>
          <a:p>
            <a:pPr algn="ctr"/>
            <a:r>
              <a:rPr lang="zh-CN" altLang="zh-CN" sz="2000" dirty="0">
                <a:solidFill>
                  <a:schemeClr val="bg1"/>
                </a:solidFill>
                <a:latin typeface="华文细黑" panose="02010600040101010101" pitchFamily="2" charset="-122"/>
                <a:ea typeface="华文细黑" panose="02010600040101010101" pitchFamily="2" charset="-122"/>
              </a:rPr>
              <a:t>研究</a:t>
            </a:r>
            <a:r>
              <a:rPr lang="zh-CN" altLang="zh-CN" sz="2000" dirty="0" smtClean="0">
                <a:solidFill>
                  <a:schemeClr val="bg1"/>
                </a:solidFill>
                <a:latin typeface="华文细黑" panose="02010600040101010101" pitchFamily="2" charset="-122"/>
                <a:ea typeface="华文细黑" panose="02010600040101010101" pitchFamily="2" charset="-122"/>
              </a:rPr>
              <a:t>观</a:t>
            </a:r>
            <a:r>
              <a:rPr lang="en-US" altLang="zh-CN" sz="2000" dirty="0" smtClean="0">
                <a:solidFill>
                  <a:schemeClr val="bg1"/>
                </a:solidFill>
                <a:latin typeface="华文细黑" panose="02010600040101010101" pitchFamily="2" charset="-122"/>
                <a:ea typeface="华文细黑" panose="02010600040101010101" pitchFamily="2" charset="-122"/>
              </a:rPr>
              <a:t>1</a:t>
            </a:r>
            <a:endParaRPr lang="zh-CN" altLang="en-US" sz="1865" dirty="0">
              <a:solidFill>
                <a:schemeClr val="bg1"/>
              </a:solidFill>
              <a:latin typeface="华文细黑" panose="02010600040101010101" pitchFamily="2" charset="-122"/>
              <a:ea typeface="华文细黑" panose="02010600040101010101" pitchFamily="2" charset="-122"/>
            </a:endParaRPr>
          </a:p>
        </p:txBody>
      </p:sp>
      <p:sp>
        <p:nvSpPr>
          <p:cNvPr id="68" name="文本框 67"/>
          <p:cNvSpPr txBox="1"/>
          <p:nvPr/>
        </p:nvSpPr>
        <p:spPr>
          <a:xfrm>
            <a:off x="523155" y="1435333"/>
            <a:ext cx="698196" cy="2308324"/>
          </a:xfrm>
          <a:prstGeom prst="rect">
            <a:avLst/>
          </a:prstGeom>
          <a:noFill/>
        </p:spPr>
        <p:txBody>
          <a:bodyPr wrap="square" rtlCol="0">
            <a:spAutoFit/>
          </a:bodyPr>
          <a:lstStyle/>
          <a:p>
            <a:pPr algn="just">
              <a:spcAft>
                <a:spcPts val="0"/>
              </a:spcAft>
            </a:pPr>
            <a:r>
              <a:rPr lang="zh-CN" altLang="en-US" sz="36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用户界面</a:t>
            </a:r>
            <a:endParaRPr lang="zh-CN" altLang="zh-CN" sz="3600" kern="100" dirty="0">
              <a:latin typeface="方正兰亭粗黑简体" panose="02000000000000000000" pitchFamily="2" charset="-122"/>
              <a:ea typeface="方正兰亭粗黑简体" panose="02000000000000000000" pitchFamily="2" charset="-122"/>
              <a:cs typeface="Times New Roman" panose="02020603050405020304" pitchFamily="18" charset="0"/>
            </a:endParaRPr>
          </a:p>
        </p:txBody>
      </p:sp>
      <p:grpSp>
        <p:nvGrpSpPr>
          <p:cNvPr id="38" name="组合 37"/>
          <p:cNvGrpSpPr/>
          <p:nvPr/>
        </p:nvGrpSpPr>
        <p:grpSpPr>
          <a:xfrm>
            <a:off x="310028" y="279123"/>
            <a:ext cx="1213971" cy="973839"/>
            <a:chOff x="310029" y="279122"/>
            <a:chExt cx="1085080" cy="1040812"/>
          </a:xfrm>
        </p:grpSpPr>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40" name="文本框 39"/>
            <p:cNvSpPr txBox="1"/>
            <p:nvPr/>
          </p:nvSpPr>
          <p:spPr>
            <a:xfrm>
              <a:off x="338165" y="295423"/>
              <a:ext cx="832310" cy="822357"/>
            </a:xfrm>
            <a:prstGeom prst="rect">
              <a:avLst/>
            </a:prstGeom>
            <a:noFill/>
          </p:spPr>
          <p:txBody>
            <a:bodyPr wrap="square" rtlCol="0">
              <a:spAutoFit/>
            </a:bodyPr>
            <a:lstStyle/>
            <a:p>
              <a:pPr algn="dist"/>
              <a:r>
                <a:rPr lang="en-US" altLang="zh-CN" sz="4400" dirty="0" smtClean="0">
                  <a:latin typeface="Impact" panose="020B0806030902050204" pitchFamily="34" charset="0"/>
                  <a:ea typeface="方正兰亭粗黑简体" panose="02000000000000000000" pitchFamily="2" charset="-122"/>
                </a:rPr>
                <a:t>2.6</a:t>
              </a:r>
              <a:endParaRPr lang="zh-CN" altLang="en-US" sz="4400" dirty="0">
                <a:latin typeface="Impact" panose="020B0806030902050204" pitchFamily="34" charset="0"/>
                <a:ea typeface="方正兰亭粗黑简体" panose="02000000000000000000" pitchFamily="2" charset="-122"/>
              </a:endParaRPr>
            </a:p>
          </p:txBody>
        </p:sp>
      </p:grpSp>
      <p:pic>
        <p:nvPicPr>
          <p:cNvPr id="10" name="图片 9"/>
          <p:cNvPicPr/>
          <p:nvPr/>
        </p:nvPicPr>
        <p:blipFill>
          <a:blip r:embed="rId2"/>
          <a:srcRect r="313"/>
          <a:stretch>
            <a:fillRect/>
          </a:stretch>
        </p:blipFill>
        <p:spPr>
          <a:xfrm>
            <a:off x="2944645" y="2335764"/>
            <a:ext cx="6180882" cy="3963436"/>
          </a:xfrm>
          <a:prstGeom prst="rect">
            <a:avLst/>
          </a:prstGeom>
          <a:noFill/>
          <a:ln>
            <a:noFill/>
          </a:ln>
        </p:spPr>
      </p:pic>
      <p:sp>
        <p:nvSpPr>
          <p:cNvPr id="11" name="MH_Text_1"/>
          <p:cNvSpPr/>
          <p:nvPr>
            <p:custDataLst>
              <p:tags r:id="rId3"/>
            </p:custDataLst>
          </p:nvPr>
        </p:nvSpPr>
        <p:spPr>
          <a:xfrm>
            <a:off x="1351238" y="449978"/>
            <a:ext cx="8451542" cy="2139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lnSpc>
                <a:spcPct val="130000"/>
              </a:lnSpc>
              <a:defRPr/>
            </a:pPr>
            <a:r>
              <a:rPr lang="zh-CN" altLang="en-US" dirty="0" smtClean="0">
                <a:solidFill>
                  <a:schemeClr val="tx1"/>
                </a:solidFill>
                <a:latin typeface="+mn-ea"/>
              </a:rPr>
              <a:t>          使用</a:t>
            </a:r>
            <a:r>
              <a:rPr lang="en-US" altLang="zh-CN" dirty="0" smtClean="0">
                <a:solidFill>
                  <a:schemeClr val="tx1"/>
                </a:solidFill>
                <a:latin typeface="+mn-ea"/>
              </a:rPr>
              <a:t>PyQt5</a:t>
            </a:r>
            <a:r>
              <a:rPr lang="zh-CN" altLang="en-US" dirty="0" smtClean="0">
                <a:solidFill>
                  <a:schemeClr val="tx1"/>
                </a:solidFill>
                <a:latin typeface="+mn-ea"/>
              </a:rPr>
              <a:t>做的简易界面，提供给用户进行交互，输入采集的主题字之后爬虫请求列表页解析出数据条数，显示到界面上。</a:t>
            </a:r>
            <a:endParaRPr lang="en-US" altLang="zh-CN" dirty="0" smtClean="0">
              <a:solidFill>
                <a:schemeClr val="tx1"/>
              </a:solidFill>
              <a:latin typeface="+mn-ea"/>
            </a:endParaRPr>
          </a:p>
          <a:p>
            <a:pPr algn="ctr">
              <a:lnSpc>
                <a:spcPct val="130000"/>
              </a:lnSpc>
              <a:defRPr/>
            </a:pPr>
            <a:r>
              <a:rPr lang="en-US" altLang="zh-CN" dirty="0">
                <a:solidFill>
                  <a:schemeClr val="tx1"/>
                </a:solidFill>
                <a:latin typeface="+mn-ea"/>
              </a:rPr>
              <a:t> </a:t>
            </a:r>
            <a:r>
              <a:rPr lang="en-US" altLang="zh-CN" dirty="0" smtClean="0">
                <a:solidFill>
                  <a:schemeClr val="tx1"/>
                </a:solidFill>
                <a:latin typeface="+mn-ea"/>
              </a:rPr>
              <a:t>       </a:t>
            </a:r>
            <a:r>
              <a:rPr lang="zh-CN" altLang="en-US" dirty="0" smtClean="0">
                <a:solidFill>
                  <a:schemeClr val="tx1"/>
                </a:solidFill>
                <a:latin typeface="+mn-ea"/>
              </a:rPr>
              <a:t>由于爬取数据是个十分耗时的操作，会出现界面无响应卡死退出的情况，所以需要在</a:t>
            </a:r>
            <a:r>
              <a:rPr lang="en-US" altLang="zh-CN" dirty="0" smtClean="0">
                <a:solidFill>
                  <a:schemeClr val="tx1"/>
                </a:solidFill>
                <a:latin typeface="+mn-ea"/>
              </a:rPr>
              <a:t>UI</a:t>
            </a:r>
            <a:r>
              <a:rPr lang="zh-CN" altLang="en-US" dirty="0" smtClean="0">
                <a:solidFill>
                  <a:schemeClr val="tx1"/>
                </a:solidFill>
                <a:latin typeface="+mn-ea"/>
              </a:rPr>
              <a:t>线程中实例化一个工作线程，用来爬取数据，存储数据。</a:t>
            </a:r>
            <a:endParaRPr lang="zh-CN" altLang="en-US" dirty="0">
              <a:solidFill>
                <a:schemeClr val="tx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par>
                          <p:cTn id="10" fill="hold">
                            <p:stCondLst>
                              <p:cond delay="1299"/>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939778" y="1448740"/>
            <a:ext cx="2430428" cy="2331272"/>
          </a:xfrm>
          <a:prstGeom prst="rect">
            <a:avLst/>
          </a:prstGeom>
        </p:spPr>
      </p:pic>
      <p:sp>
        <p:nvSpPr>
          <p:cNvPr id="4" name="文本框 3"/>
          <p:cNvSpPr txBox="1"/>
          <p:nvPr/>
        </p:nvSpPr>
        <p:spPr>
          <a:xfrm>
            <a:off x="4123107" y="3698205"/>
            <a:ext cx="3908715" cy="830997"/>
          </a:xfrm>
          <a:prstGeom prst="rect">
            <a:avLst/>
          </a:prstGeom>
          <a:noFill/>
        </p:spPr>
        <p:txBody>
          <a:bodyPr wrap="square" rtlCol="0">
            <a:spAutoFit/>
          </a:bodyPr>
          <a:lstStyle/>
          <a:p>
            <a:pPr algn="dist"/>
            <a:r>
              <a:rPr lang="zh-CN" altLang="en-US" sz="4800" dirty="0" smtClean="0">
                <a:latin typeface="方正兰亭粗黑简体" panose="02000000000000000000" pitchFamily="2" charset="-122"/>
                <a:ea typeface="方正兰亭粗黑简体" panose="02000000000000000000" pitchFamily="2" charset="-122"/>
              </a:rPr>
              <a:t>关键技术</a:t>
            </a:r>
            <a:endParaRPr lang="zh-CN" altLang="en-US" sz="4800" dirty="0">
              <a:latin typeface="方正兰亭粗黑简体" panose="02000000000000000000" pitchFamily="2" charset="-122"/>
              <a:ea typeface="方正兰亭粗黑简体" panose="02000000000000000000" pitchFamily="2" charset="-122"/>
            </a:endParaRPr>
          </a:p>
        </p:txBody>
      </p:sp>
      <p:sp>
        <p:nvSpPr>
          <p:cNvPr id="6" name="文本框 5"/>
          <p:cNvSpPr txBox="1"/>
          <p:nvPr/>
        </p:nvSpPr>
        <p:spPr>
          <a:xfrm>
            <a:off x="5049974" y="1564021"/>
            <a:ext cx="1833848" cy="2215991"/>
          </a:xfrm>
          <a:prstGeom prst="rect">
            <a:avLst/>
          </a:prstGeom>
          <a:noFill/>
        </p:spPr>
        <p:txBody>
          <a:bodyPr wrap="square" rtlCol="0">
            <a:spAutoFit/>
          </a:bodyPr>
          <a:lstStyle/>
          <a:p>
            <a:pPr algn="dist"/>
            <a:r>
              <a:rPr lang="en-US" altLang="zh-CN" sz="13800" b="1" dirty="0">
                <a:latin typeface="Impact" panose="020B0806030902050204" pitchFamily="34" charset="0"/>
                <a:ea typeface="方正兰亭粗黑简体" panose="02000000000000000000" pitchFamily="2" charset="-122"/>
              </a:rPr>
              <a:t>3</a:t>
            </a:r>
            <a:endParaRPr lang="zh-CN" altLang="en-US" sz="13800" b="1" dirty="0">
              <a:latin typeface="Impact" panose="020B0806030902050204" pitchFamily="34" charset="0"/>
              <a:ea typeface="方正兰亭粗黑简体" panose="02000000000000000000" pitchFamily="2"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63.xml><?xml version="1.0" encoding="utf-8"?>
<p:tagLst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64.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5.xml><?xml version="1.0" encoding="utf-8"?>
<p:tagLst xmlns:p="http://schemas.openxmlformats.org/presentationml/2006/main">
  <p:tag name="MH" val="20160501185919"/>
  <p:tag name="MH_LIBRARY" val="GRAPHIC"/>
  <p:tag name="MH_TYPE" val="Text"/>
  <p:tag name="MH_ORDER"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2387</Words>
  <Application>WPS 演示</Application>
  <PresentationFormat>宽屏</PresentationFormat>
  <Paragraphs>186</Paragraphs>
  <Slides>21</Slides>
  <Notes>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21</vt:i4>
      </vt:variant>
    </vt:vector>
  </HeadingPairs>
  <TitlesOfParts>
    <vt:vector size="38" baseType="lpstr">
      <vt:lpstr>Arial</vt:lpstr>
      <vt:lpstr>宋体</vt:lpstr>
      <vt:lpstr>Wingdings</vt:lpstr>
      <vt:lpstr>微软雅黑</vt:lpstr>
      <vt:lpstr>Arial Unicode MS</vt:lpstr>
      <vt:lpstr>华文细黑</vt:lpstr>
      <vt:lpstr>方正兰亭粗黑简体</vt:lpstr>
      <vt:lpstr>黑体</vt:lpstr>
      <vt:lpstr>Times New Roman</vt:lpstr>
      <vt:lpstr>Impact</vt:lpstr>
      <vt:lpstr>Calibri</vt:lpstr>
      <vt:lpstr>方正舒体</vt:lpstr>
      <vt:lpstr>方正兰亭粗黑简体</vt:lpstr>
      <vt:lpstr>华文行楷</vt:lpstr>
      <vt:lpstr>华文新魏</vt:lpstr>
      <vt:lpstr>华文楷体</vt:lpstr>
      <vt:lpstr>Office 主题​​</vt:lpstr>
      <vt:lpstr>空白演示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17976</dc:creator>
  <cp:lastModifiedBy>寂寞寂寞就好1404015515</cp:lastModifiedBy>
  <cp:revision>25</cp:revision>
  <dcterms:created xsi:type="dcterms:W3CDTF">2019-06-19T02:08:00Z</dcterms:created>
  <dcterms:modified xsi:type="dcterms:W3CDTF">2019-07-22T02:58:50Z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